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CC99"/>
    <a:srgbClr val="CCFF99"/>
    <a:srgbClr val="CCCCFF"/>
    <a:srgbClr val="66FFFF"/>
    <a:srgbClr val="3399FF"/>
    <a:srgbClr val="FF66FF"/>
    <a:srgbClr val="BDDE42"/>
    <a:srgbClr val="FF9999"/>
    <a:srgbClr val="CCFF33"/>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42" d="100"/>
          <a:sy n="42" d="100"/>
        </p:scale>
        <p:origin x="-1290"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D183C2EC-2B97-4146-A667-77ED0E785E28}" type="datetimeFigureOut">
              <a:rPr lang="ru-RU" smtClean="0"/>
              <a:pPr/>
              <a:t>31.10.2018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4180F02-D517-4422-83BA-C7FCCDC24D1E}"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D183C2EC-2B97-4146-A667-77ED0E785E28}" type="datetimeFigureOut">
              <a:rPr lang="ru-RU" smtClean="0"/>
              <a:pPr/>
              <a:t>31.10.2018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4180F02-D517-4422-83BA-C7FCCDC24D1E}"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D183C2EC-2B97-4146-A667-77ED0E785E28}" type="datetimeFigureOut">
              <a:rPr lang="ru-RU" smtClean="0"/>
              <a:pPr/>
              <a:t>31.10.2018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4180F02-D517-4422-83BA-C7FCCDC24D1E}"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D183C2EC-2B97-4146-A667-77ED0E785E28}" type="datetimeFigureOut">
              <a:rPr lang="ru-RU" smtClean="0"/>
              <a:pPr/>
              <a:t>31.10.2018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4180F02-D517-4422-83BA-C7FCCDC24D1E}"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D183C2EC-2B97-4146-A667-77ED0E785E28}" type="datetimeFigureOut">
              <a:rPr lang="ru-RU" smtClean="0"/>
              <a:pPr/>
              <a:t>31.10.2018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4180F02-D517-4422-83BA-C7FCCDC24D1E}"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D183C2EC-2B97-4146-A667-77ED0E785E28}" type="datetimeFigureOut">
              <a:rPr lang="ru-RU" smtClean="0"/>
              <a:pPr/>
              <a:t>31.10.2018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44180F02-D517-4422-83BA-C7FCCDC24D1E}"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D183C2EC-2B97-4146-A667-77ED0E785E28}" type="datetimeFigureOut">
              <a:rPr lang="ru-RU" smtClean="0"/>
              <a:pPr/>
              <a:t>31.10.2018</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44180F02-D517-4422-83BA-C7FCCDC24D1E}"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D183C2EC-2B97-4146-A667-77ED0E785E28}" type="datetimeFigureOut">
              <a:rPr lang="ru-RU" smtClean="0"/>
              <a:pPr/>
              <a:t>31.10.2018</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44180F02-D517-4422-83BA-C7FCCDC24D1E}"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D183C2EC-2B97-4146-A667-77ED0E785E28}" type="datetimeFigureOut">
              <a:rPr lang="ru-RU" smtClean="0"/>
              <a:pPr/>
              <a:t>31.10.2018</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44180F02-D517-4422-83BA-C7FCCDC24D1E}"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D183C2EC-2B97-4146-A667-77ED0E785E28}" type="datetimeFigureOut">
              <a:rPr lang="ru-RU" smtClean="0"/>
              <a:pPr/>
              <a:t>31.10.2018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44180F02-D517-4422-83BA-C7FCCDC24D1E}"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D183C2EC-2B97-4146-A667-77ED0E785E28}" type="datetimeFigureOut">
              <a:rPr lang="ru-RU" smtClean="0"/>
              <a:pPr/>
              <a:t>31.10.2018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44180F02-D517-4422-83BA-C7FCCDC24D1E}"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183C2EC-2B97-4146-A667-77ED0E785E28}" type="datetimeFigureOut">
              <a:rPr lang="ru-RU" smtClean="0"/>
              <a:pPr/>
              <a:t>31.10.2018</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4180F02-D517-4422-83BA-C7FCCDC24D1E}"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hyperlink" Target="http://psihdocs.ru/zakonomernosti-psihicheskogo-razvitiya-rebenka.html" TargetMode="Externa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hyperlink" Target="http://psihdocs.ru/malij-alhimicheskij-svod.html" TargetMode="Externa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476673"/>
            <a:ext cx="7772400" cy="1872208"/>
          </a:xfrm>
          <a:solidFill>
            <a:srgbClr val="CCFF33"/>
          </a:solidFill>
        </p:spPr>
        <p:txBody>
          <a:bodyPr>
            <a:normAutofit fontScale="90000"/>
          </a:bodyPr>
          <a:lstStyle/>
          <a:p>
            <a:r>
              <a:rPr lang="ru-RU" b="1" dirty="0" smtClean="0"/>
              <a:t/>
            </a:r>
            <a:br>
              <a:rPr lang="ru-RU" b="1" dirty="0" smtClean="0"/>
            </a:br>
            <a:r>
              <a:rPr lang="ru-RU" b="1" dirty="0"/>
              <a:t/>
            </a:r>
            <a:br>
              <a:rPr lang="ru-RU" b="1" dirty="0"/>
            </a:br>
            <a:r>
              <a:rPr lang="ru-RU" b="1" dirty="0" smtClean="0">
                <a:latin typeface="Times New Roman" pitchFamily="18" charset="0"/>
                <a:cs typeface="Times New Roman" pitchFamily="18" charset="0"/>
              </a:rPr>
              <a:t>«ДЕТИ  СДВГ» </a:t>
            </a:r>
            <a:r>
              <a:rPr lang="ru-RU" sz="3200" b="1" dirty="0" smtClean="0">
                <a:latin typeface="Times New Roman" pitchFamily="18" charset="0"/>
                <a:cs typeface="Times New Roman" pitchFamily="18" charset="0"/>
              </a:rPr>
              <a:t> </a:t>
            </a:r>
            <a:r>
              <a:rPr lang="ru-RU" sz="3600" b="1" dirty="0" smtClean="0">
                <a:latin typeface="Times New Roman" pitchFamily="18" charset="0"/>
                <a:cs typeface="Times New Roman" pitchFamily="18" charset="0"/>
              </a:rPr>
              <a:t>(синдром дефицита внимания, </a:t>
            </a:r>
            <a:r>
              <a:rPr lang="ru-RU" sz="3600" b="1" dirty="0" err="1" smtClean="0">
                <a:latin typeface="Times New Roman" pitchFamily="18" charset="0"/>
                <a:cs typeface="Times New Roman" pitchFamily="18" charset="0"/>
              </a:rPr>
              <a:t>гиперактивность</a:t>
            </a:r>
            <a:r>
              <a:rPr lang="ru-RU" sz="3600" b="1" dirty="0" smtClean="0">
                <a:latin typeface="Times New Roman" pitchFamily="18" charset="0"/>
                <a:cs typeface="Times New Roman" pitchFamily="18" charset="0"/>
              </a:rPr>
              <a:t>)</a:t>
            </a:r>
            <a:r>
              <a:rPr lang="ru-RU" dirty="0" smtClean="0">
                <a:latin typeface="Times New Roman" pitchFamily="18" charset="0"/>
                <a:cs typeface="Times New Roman" pitchFamily="18" charset="0"/>
              </a:rPr>
              <a:t>  </a:t>
            </a:r>
            <a:r>
              <a:rPr lang="ru-RU" dirty="0">
                <a:latin typeface="Times New Roman" pitchFamily="18" charset="0"/>
                <a:cs typeface="Times New Roman" pitchFamily="18" charset="0"/>
              </a:rPr>
              <a:t/>
            </a:r>
            <a:br>
              <a:rPr lang="ru-RU" dirty="0">
                <a:latin typeface="Times New Roman" pitchFamily="18" charset="0"/>
                <a:cs typeface="Times New Roman" pitchFamily="18" charset="0"/>
              </a:rPr>
            </a:br>
            <a:r>
              <a:rPr lang="ru-RU" dirty="0">
                <a:latin typeface="Times New Roman" pitchFamily="18" charset="0"/>
                <a:cs typeface="Times New Roman" pitchFamily="18" charset="0"/>
              </a:rPr>
              <a:t> </a:t>
            </a:r>
            <a:r>
              <a:rPr lang="ru-RU" dirty="0"/>
              <a:t/>
            </a:r>
            <a:br>
              <a:rPr lang="ru-RU" dirty="0"/>
            </a:br>
            <a:endParaRPr lang="ru-RU" dirty="0"/>
          </a:p>
        </p:txBody>
      </p:sp>
      <p:sp>
        <p:nvSpPr>
          <p:cNvPr id="3" name="Подзаголовок 2"/>
          <p:cNvSpPr>
            <a:spLocks noGrp="1"/>
          </p:cNvSpPr>
          <p:nvPr>
            <p:ph type="subTitle" idx="1"/>
          </p:nvPr>
        </p:nvSpPr>
        <p:spPr>
          <a:xfrm>
            <a:off x="1371600" y="3068960"/>
            <a:ext cx="6400800" cy="2952328"/>
          </a:xfrm>
        </p:spPr>
        <p:txBody>
          <a:bodyPr/>
          <a:lstStyle/>
          <a:p>
            <a:endParaRPr lang="ru-RU" dirty="0">
              <a:latin typeface="Times New Roman" pitchFamily="18" charset="0"/>
              <a:cs typeface="Times New Roman" pitchFamily="18" charset="0"/>
            </a:endParaRPr>
          </a:p>
        </p:txBody>
      </p:sp>
      <p:pic>
        <p:nvPicPr>
          <p:cNvPr id="1026" name="Picture 2" descr="C:\Users\Надежда\Downloads\76281916.jpg"/>
          <p:cNvPicPr>
            <a:picLocks noChangeAspect="1" noChangeArrowheads="1"/>
          </p:cNvPicPr>
          <p:nvPr/>
        </p:nvPicPr>
        <p:blipFill>
          <a:blip r:embed="rId2" cstate="print"/>
          <a:srcRect/>
          <a:stretch>
            <a:fillRect/>
          </a:stretch>
        </p:blipFill>
        <p:spPr bwMode="auto">
          <a:xfrm>
            <a:off x="3810000" y="3501008"/>
            <a:ext cx="1524000" cy="2232248"/>
          </a:xfrm>
          <a:prstGeom prst="rect">
            <a:avLst/>
          </a:prstGeom>
          <a:noFill/>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58018"/>
          </a:xfrm>
        </p:spPr>
        <p:txBody>
          <a:bodyPr>
            <a:normAutofit fontScale="90000"/>
          </a:bodyPr>
          <a:lstStyle/>
          <a:p>
            <a:endParaRPr lang="ru-RU" dirty="0"/>
          </a:p>
        </p:txBody>
      </p:sp>
      <p:sp>
        <p:nvSpPr>
          <p:cNvPr id="3" name="Содержимое 2"/>
          <p:cNvSpPr>
            <a:spLocks noGrp="1"/>
          </p:cNvSpPr>
          <p:nvPr>
            <p:ph idx="1"/>
          </p:nvPr>
        </p:nvSpPr>
        <p:spPr>
          <a:xfrm>
            <a:off x="457200" y="476672"/>
            <a:ext cx="8229600" cy="5649491"/>
          </a:xfrm>
          <a:solidFill>
            <a:srgbClr val="CCFF33"/>
          </a:solidFill>
        </p:spPr>
        <p:txBody>
          <a:bodyPr/>
          <a:lstStyle/>
          <a:p>
            <a:pPr algn="just"/>
            <a:r>
              <a:rPr lang="ru-RU" dirty="0">
                <a:latin typeface="Times New Roman" pitchFamily="18" charset="0"/>
                <a:cs typeface="Times New Roman" pitchFamily="18" charset="0"/>
              </a:rPr>
              <a:t>Как можно больше желательно использовать игровые формы. При подборе игр (особенно подвижных) следует учитывать такие особенности </a:t>
            </a:r>
            <a:r>
              <a:rPr lang="ru-RU" dirty="0" err="1">
                <a:latin typeface="Times New Roman" pitchFamily="18" charset="0"/>
                <a:cs typeface="Times New Roman" pitchFamily="18" charset="0"/>
              </a:rPr>
              <a:t>гиперактивных</a:t>
            </a:r>
            <a:r>
              <a:rPr lang="ru-RU" dirty="0">
                <a:latin typeface="Times New Roman" pitchFamily="18" charset="0"/>
                <a:cs typeface="Times New Roman" pitchFamily="18" charset="0"/>
              </a:rPr>
              <a:t> детей, как неумение длительное время подчиняться групповым правилам, быстрая утомляемость, неумение выслушать и выполнять инструкции (заострять внимание на деталях).</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202034"/>
          </a:xfrm>
        </p:spPr>
        <p:txBody>
          <a:bodyPr>
            <a:normAutofit fontScale="90000"/>
          </a:bodyPr>
          <a:lstStyle/>
          <a:p>
            <a:endParaRPr lang="ru-RU" dirty="0"/>
          </a:p>
        </p:txBody>
      </p:sp>
      <p:sp>
        <p:nvSpPr>
          <p:cNvPr id="3" name="Содержимое 2"/>
          <p:cNvSpPr>
            <a:spLocks noGrp="1"/>
          </p:cNvSpPr>
          <p:nvPr>
            <p:ph idx="1"/>
          </p:nvPr>
        </p:nvSpPr>
        <p:spPr>
          <a:xfrm>
            <a:off x="457200" y="764704"/>
            <a:ext cx="8229600" cy="5361459"/>
          </a:xfrm>
          <a:solidFill>
            <a:schemeClr val="accent6">
              <a:lumMod val="60000"/>
              <a:lumOff val="40000"/>
            </a:schemeClr>
          </a:solidFill>
        </p:spPr>
        <p:txBody>
          <a:bodyPr/>
          <a:lstStyle/>
          <a:p>
            <a:pPr algn="just">
              <a:buNone/>
            </a:pPr>
            <a:r>
              <a:rPr lang="ru-RU" dirty="0">
                <a:latin typeface="Times New Roman" pitchFamily="18" charset="0"/>
                <a:cs typeface="Times New Roman" pitchFamily="18" charset="0"/>
              </a:rPr>
              <a:t>В игре им трудно дожидаться своей очереди и считаться с интересами других. Для индивидуальной работы хороши игры: </a:t>
            </a:r>
            <a:r>
              <a:rPr lang="ru-RU" i="1" dirty="0">
                <a:latin typeface="Times New Roman" pitchFamily="18" charset="0"/>
                <a:cs typeface="Times New Roman" pitchFamily="18" charset="0"/>
              </a:rPr>
              <a:t>«Разговор с руками»,</a:t>
            </a:r>
          </a:p>
          <a:p>
            <a:pPr algn="just"/>
            <a:r>
              <a:rPr lang="ru-RU" i="1" dirty="0">
                <a:latin typeface="Times New Roman" pitchFamily="18" charset="0"/>
                <a:cs typeface="Times New Roman" pitchFamily="18" charset="0"/>
              </a:rPr>
              <a:t>«Археология».</a:t>
            </a:r>
          </a:p>
          <a:p>
            <a:pPr algn="just"/>
            <a:r>
              <a:rPr lang="ru-RU" i="1" dirty="0">
                <a:latin typeface="Times New Roman" pitchFamily="18" charset="0"/>
                <a:cs typeface="Times New Roman" pitchFamily="18" charset="0"/>
              </a:rPr>
              <a:t>  Одним из примеров игр с </a:t>
            </a:r>
            <a:r>
              <a:rPr lang="ru-RU" i="1" dirty="0" err="1">
                <a:latin typeface="Times New Roman" pitchFamily="18" charset="0"/>
                <a:cs typeface="Times New Roman" pitchFamily="18" charset="0"/>
              </a:rPr>
              <a:t>гиперактивными</a:t>
            </a:r>
            <a:r>
              <a:rPr lang="ru-RU" i="1" dirty="0">
                <a:latin typeface="Times New Roman" pitchFamily="18" charset="0"/>
                <a:cs typeface="Times New Roman" pitchFamily="18" charset="0"/>
              </a:rPr>
              <a:t> детьми является игра «Черепаха».</a:t>
            </a:r>
          </a:p>
          <a:p>
            <a:endParaRPr lang="ru-RU" i="1" dirty="0"/>
          </a:p>
          <a:p>
            <a:endParaRPr lang="ru-RU"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0"/>
            <a:ext cx="8229600" cy="908720"/>
          </a:xfrm>
          <a:solidFill>
            <a:srgbClr val="92D050"/>
          </a:solidFill>
        </p:spPr>
        <p:txBody>
          <a:bodyPr>
            <a:normAutofit/>
          </a:bodyPr>
          <a:lstStyle/>
          <a:p>
            <a:r>
              <a:rPr lang="ru-RU" sz="3600" b="1" dirty="0" smtClean="0">
                <a:latin typeface="Times New Roman" pitchFamily="18" charset="0"/>
                <a:cs typeface="Times New Roman" pitchFamily="18" charset="0"/>
              </a:rPr>
              <a:t>Упражнение «Скорая помощь».</a:t>
            </a:r>
            <a:endParaRPr lang="ru-RU" sz="3600" dirty="0">
              <a:latin typeface="Times New Roman" pitchFamily="18" charset="0"/>
              <a:cs typeface="Times New Roman" pitchFamily="18" charset="0"/>
            </a:endParaRPr>
          </a:p>
        </p:txBody>
      </p:sp>
      <p:sp>
        <p:nvSpPr>
          <p:cNvPr id="3" name="Содержимое 2"/>
          <p:cNvSpPr>
            <a:spLocks noGrp="1"/>
          </p:cNvSpPr>
          <p:nvPr>
            <p:ph idx="1"/>
          </p:nvPr>
        </p:nvSpPr>
        <p:spPr>
          <a:xfrm>
            <a:off x="457200" y="836712"/>
            <a:ext cx="8229600" cy="5616624"/>
          </a:xfrm>
          <a:solidFill>
            <a:srgbClr val="FF9999"/>
          </a:solidFill>
        </p:spPr>
        <p:txBody>
          <a:bodyPr>
            <a:normAutofit lnSpcReduction="10000"/>
          </a:bodyPr>
          <a:lstStyle/>
          <a:p>
            <a:pPr algn="just"/>
            <a:r>
              <a:rPr lang="ru-RU" b="1" dirty="0" smtClean="0">
                <a:latin typeface="Times New Roman" pitchFamily="18" charset="0"/>
                <a:cs typeface="Times New Roman" pitchFamily="18" charset="0"/>
              </a:rPr>
              <a:t>1группа</a:t>
            </a:r>
            <a:r>
              <a:rPr lang="ru-RU" dirty="0" smtClean="0">
                <a:latin typeface="Times New Roman" pitchFamily="18" charset="0"/>
                <a:cs typeface="Times New Roman" pitchFamily="18" charset="0"/>
              </a:rPr>
              <a:t> составляет рекомендации для организации внимания ученика на уроке.</a:t>
            </a:r>
          </a:p>
          <a:p>
            <a:pPr algn="just"/>
            <a:r>
              <a:rPr lang="ru-RU" b="1" dirty="0" smtClean="0">
                <a:latin typeface="Times New Roman" pitchFamily="18" charset="0"/>
                <a:cs typeface="Times New Roman" pitchFamily="18" charset="0"/>
              </a:rPr>
              <a:t>2 группа</a:t>
            </a:r>
            <a:r>
              <a:rPr lang="ru-RU" dirty="0" smtClean="0">
                <a:latin typeface="Times New Roman" pitchFamily="18" charset="0"/>
                <a:cs typeface="Times New Roman" pitchFamily="18" charset="0"/>
              </a:rPr>
              <a:t> составляет специфические поддержки в учебной работе.</a:t>
            </a:r>
          </a:p>
          <a:p>
            <a:pPr algn="just"/>
            <a:r>
              <a:rPr lang="ru-RU" b="1" dirty="0" smtClean="0">
                <a:latin typeface="Times New Roman" pitchFamily="18" charset="0"/>
                <a:cs typeface="Times New Roman" pitchFamily="18" charset="0"/>
              </a:rPr>
              <a:t>3 группа</a:t>
            </a:r>
            <a:r>
              <a:rPr lang="ru-RU" dirty="0" smtClean="0">
                <a:latin typeface="Times New Roman" pitchFamily="18" charset="0"/>
                <a:cs typeface="Times New Roman" pitchFamily="18" charset="0"/>
              </a:rPr>
              <a:t> составляет рекомендации для родителей, направленные на улучшение социального поведения ребёнка.</a:t>
            </a:r>
          </a:p>
          <a:p>
            <a:pPr algn="just"/>
            <a:r>
              <a:rPr lang="ru-RU" b="1" dirty="0" smtClean="0">
                <a:latin typeface="Times New Roman" pitchFamily="18" charset="0"/>
                <a:cs typeface="Times New Roman" pitchFamily="18" charset="0"/>
              </a:rPr>
              <a:t>4 группа</a:t>
            </a:r>
            <a:r>
              <a:rPr lang="ru-RU" dirty="0" smtClean="0">
                <a:latin typeface="Times New Roman" pitchFamily="18" charset="0"/>
                <a:cs typeface="Times New Roman" pitchFamily="18" charset="0"/>
              </a:rPr>
              <a:t> составляет рекомендации профилактики переутомления.</a:t>
            </a:r>
          </a:p>
          <a:p>
            <a:pPr algn="just"/>
            <a:r>
              <a:rPr lang="ru-RU" b="1" dirty="0" smtClean="0">
                <a:latin typeface="Times New Roman" pitchFamily="18" charset="0"/>
                <a:cs typeface="Times New Roman" pitchFamily="18" charset="0"/>
              </a:rPr>
              <a:t>5 группа</a:t>
            </a:r>
            <a:r>
              <a:rPr lang="ru-RU" dirty="0" smtClean="0">
                <a:latin typeface="Times New Roman" pitchFamily="18" charset="0"/>
                <a:cs typeface="Times New Roman" pitchFamily="18" charset="0"/>
              </a:rPr>
              <a:t> составляет рекомендации выполнения домашних заданий.</a:t>
            </a:r>
          </a:p>
          <a:p>
            <a:pPr algn="just"/>
            <a:endParaRPr lang="ru-RU" dirty="0" smtClean="0"/>
          </a:p>
          <a:p>
            <a:pPr algn="just"/>
            <a:endParaRPr lang="ru-RU" dirty="0" smtClean="0">
              <a:latin typeface="Times New Roman" pitchFamily="18" charset="0"/>
              <a:cs typeface="Times New Roman" pitchFamily="18" charset="0"/>
            </a:endParaRPr>
          </a:p>
          <a:p>
            <a:pPr algn="just"/>
            <a:endParaRPr lang="ru-RU" dirty="0" smtClean="0">
              <a:latin typeface="Times New Roman" pitchFamily="18" charset="0"/>
              <a:cs typeface="Times New Roman" pitchFamily="18" charset="0"/>
            </a:endParaRPr>
          </a:p>
          <a:p>
            <a:pPr algn="just"/>
            <a:endParaRPr lang="ru-RU" dirty="0">
              <a:latin typeface="Times New Roman" pitchFamily="18" charset="0"/>
              <a:cs typeface="Times New Roman" pitchFamily="18"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0"/>
            <a:ext cx="8229600" cy="908720"/>
          </a:xfrm>
        </p:spPr>
        <p:txBody>
          <a:bodyPr>
            <a:normAutofit fontScale="90000"/>
          </a:bodyPr>
          <a:lstStyle/>
          <a:p>
            <a:r>
              <a:rPr lang="ru-RU" sz="3600" b="1" i="1" dirty="0" smtClean="0">
                <a:latin typeface="Times New Roman" pitchFamily="18" charset="0"/>
                <a:cs typeface="Times New Roman" pitchFamily="18" charset="0"/>
              </a:rPr>
              <a:t>Организации внимания ученика с СДВГ на уроке</a:t>
            </a:r>
            <a:endParaRPr lang="ru-RU" sz="3600" b="1" i="1" dirty="0">
              <a:latin typeface="Times New Roman" pitchFamily="18" charset="0"/>
              <a:cs typeface="Times New Roman" pitchFamily="18" charset="0"/>
            </a:endParaRPr>
          </a:p>
        </p:txBody>
      </p:sp>
      <p:sp>
        <p:nvSpPr>
          <p:cNvPr id="3" name="Содержимое 2"/>
          <p:cNvSpPr>
            <a:spLocks noGrp="1"/>
          </p:cNvSpPr>
          <p:nvPr>
            <p:ph idx="1"/>
          </p:nvPr>
        </p:nvSpPr>
        <p:spPr>
          <a:xfrm>
            <a:off x="457200" y="908720"/>
            <a:ext cx="8244000" cy="6552728"/>
          </a:xfrm>
          <a:solidFill>
            <a:schemeClr val="accent5">
              <a:lumMod val="40000"/>
              <a:lumOff val="60000"/>
            </a:schemeClr>
          </a:solidFill>
        </p:spPr>
        <p:txBody>
          <a:bodyPr>
            <a:noAutofit/>
          </a:bodyPr>
          <a:lstStyle/>
          <a:p>
            <a:pPr algn="just"/>
            <a:r>
              <a:rPr lang="ru-RU" sz="2400" b="1" dirty="0" smtClean="0"/>
              <a:t>-</a:t>
            </a:r>
            <a:r>
              <a:rPr lang="ru-RU" sz="2400" b="1" dirty="0" smtClean="0">
                <a:latin typeface="Times New Roman" pitchFamily="18" charset="0"/>
                <a:cs typeface="Times New Roman" pitchFamily="18" charset="0"/>
              </a:rPr>
              <a:t>посадить в первый ряд, среднюю колонку, желательно одного;</a:t>
            </a:r>
          </a:p>
          <a:p>
            <a:pPr algn="just"/>
            <a:r>
              <a:rPr lang="ru-RU" sz="2400" b="1" dirty="0" smtClean="0">
                <a:latin typeface="Times New Roman" pitchFamily="18" charset="0"/>
                <a:cs typeface="Times New Roman" pitchFamily="18" charset="0"/>
              </a:rPr>
              <a:t> - если ребёнок сидит с отсутствующим видом, дать ему возможность отдохнуть несколько минут;</a:t>
            </a:r>
          </a:p>
          <a:p>
            <a:pPr algn="just"/>
            <a:r>
              <a:rPr lang="ru-RU" sz="2400" b="1" dirty="0" smtClean="0">
                <a:latin typeface="Times New Roman" pitchFamily="18" charset="0"/>
                <a:cs typeface="Times New Roman" pitchFamily="18" charset="0"/>
              </a:rPr>
              <a:t>- не стимулировать в ребёнке сильные отрицательные эмоции замечаниями;</a:t>
            </a:r>
          </a:p>
          <a:p>
            <a:pPr algn="just"/>
            <a:r>
              <a:rPr lang="ru-RU" sz="2400" b="1" dirty="0" smtClean="0">
                <a:latin typeface="Times New Roman" pitchFamily="18" charset="0"/>
                <a:cs typeface="Times New Roman" pitchFamily="18" charset="0"/>
              </a:rPr>
              <a:t>  отрицательная мотивация (страх, наказание, осуждения) для таких детей противопоказано;</a:t>
            </a:r>
          </a:p>
          <a:p>
            <a:pPr algn="just"/>
            <a:r>
              <a:rPr lang="ru-RU" sz="2400" b="1" dirty="0" smtClean="0">
                <a:latin typeface="Times New Roman" pitchFamily="18" charset="0"/>
                <a:cs typeface="Times New Roman" pitchFamily="18" charset="0"/>
              </a:rPr>
              <a:t>- поддерживать похвалой, признанием успехов, игровой мотивацией;</a:t>
            </a:r>
          </a:p>
          <a:p>
            <a:pPr algn="just"/>
            <a:r>
              <a:rPr lang="ru-RU" sz="2400" b="1" dirty="0" smtClean="0">
                <a:latin typeface="Times New Roman" pitchFamily="18" charset="0"/>
                <a:cs typeface="Times New Roman" pitchFamily="18" charset="0"/>
              </a:rPr>
              <a:t>- во время учебного дня планировать минуты двигательной активности </a:t>
            </a:r>
          </a:p>
          <a:p>
            <a:pPr algn="just"/>
            <a:r>
              <a:rPr lang="ru-RU" sz="2400" b="1" dirty="0" smtClean="0">
                <a:latin typeface="Times New Roman" pitchFamily="18" charset="0"/>
                <a:cs typeface="Times New Roman" pitchFamily="18" charset="0"/>
              </a:rPr>
              <a:t>(выход к доске, принести учителю рисунок, раздать учебные материалы);</a:t>
            </a:r>
          </a:p>
          <a:p>
            <a:pPr algn="just"/>
            <a:r>
              <a:rPr lang="ru-RU" sz="2400" b="1" dirty="0" smtClean="0">
                <a:latin typeface="Times New Roman" pitchFamily="18" charset="0"/>
                <a:cs typeface="Times New Roman" pitchFamily="18" charset="0"/>
              </a:rPr>
              <a:t>- периодически предпринимать личные обращения к ученику для поддержания личного контакта. </a:t>
            </a:r>
          </a:p>
          <a:p>
            <a:endParaRPr lang="ru-RU" sz="2400"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0"/>
            <a:ext cx="8229600" cy="980728"/>
          </a:xfrm>
          <a:effectLst>
            <a:glow rad="63500">
              <a:schemeClr val="accent2">
                <a:satMod val="175000"/>
                <a:alpha val="40000"/>
              </a:schemeClr>
            </a:glow>
          </a:effectLst>
        </p:spPr>
        <p:txBody>
          <a:bodyPr>
            <a:normAutofit/>
          </a:bodyPr>
          <a:lstStyle/>
          <a:p>
            <a:r>
              <a:rPr lang="ru-RU" sz="3600" b="1" dirty="0" smtClean="0">
                <a:ln>
                  <a:solidFill>
                    <a:schemeClr val="tx2">
                      <a:lumMod val="75000"/>
                    </a:schemeClr>
                  </a:solidFill>
                </a:ln>
                <a:latin typeface="Times New Roman" pitchFamily="18" charset="0"/>
                <a:cs typeface="Times New Roman" pitchFamily="18" charset="0"/>
              </a:rPr>
              <a:t>Поддержка в </a:t>
            </a:r>
            <a:r>
              <a:rPr lang="ru-RU" sz="3600" b="1" dirty="0" smtClean="0">
                <a:ln w="17780" cmpd="sng">
                  <a:solidFill>
                    <a:schemeClr val="tx2">
                      <a:lumMod val="75000"/>
                    </a:schemeClr>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Times New Roman" pitchFamily="18" charset="0"/>
                <a:cs typeface="Times New Roman" pitchFamily="18" charset="0"/>
              </a:rPr>
              <a:t>учебной</a:t>
            </a:r>
            <a:r>
              <a:rPr lang="ru-RU" sz="3600" b="1" dirty="0" smtClean="0">
                <a:ln>
                  <a:solidFill>
                    <a:schemeClr val="tx2">
                      <a:lumMod val="75000"/>
                    </a:schemeClr>
                  </a:solidFill>
                </a:ln>
                <a:latin typeface="Times New Roman" pitchFamily="18" charset="0"/>
                <a:cs typeface="Times New Roman" pitchFamily="18" charset="0"/>
              </a:rPr>
              <a:t> работе.</a:t>
            </a:r>
            <a:endParaRPr lang="ru-RU" sz="3600" b="1" dirty="0">
              <a:ln>
                <a:solidFill>
                  <a:schemeClr val="tx2">
                    <a:lumMod val="75000"/>
                  </a:schemeClr>
                </a:solidFill>
              </a:ln>
              <a:latin typeface="Times New Roman" pitchFamily="18" charset="0"/>
              <a:cs typeface="Times New Roman" pitchFamily="18" charset="0"/>
            </a:endParaRPr>
          </a:p>
        </p:txBody>
      </p:sp>
      <p:sp>
        <p:nvSpPr>
          <p:cNvPr id="3" name="Содержимое 2"/>
          <p:cNvSpPr>
            <a:spLocks noGrp="1"/>
          </p:cNvSpPr>
          <p:nvPr>
            <p:ph idx="1"/>
          </p:nvPr>
        </p:nvSpPr>
        <p:spPr>
          <a:xfrm>
            <a:off x="457200" y="980728"/>
            <a:ext cx="8229600" cy="5544616"/>
          </a:xfrm>
          <a:solidFill>
            <a:schemeClr val="accent2">
              <a:lumMod val="40000"/>
              <a:lumOff val="60000"/>
            </a:schemeClr>
          </a:solidFill>
        </p:spPr>
        <p:txBody>
          <a:bodyPr>
            <a:normAutofit fontScale="85000" lnSpcReduction="20000"/>
          </a:bodyPr>
          <a:lstStyle/>
          <a:p>
            <a:pPr algn="just"/>
            <a:r>
              <a:rPr lang="ru-RU" b="1" dirty="0" smtClean="0">
                <a:latin typeface="Times New Roman" pitchFamily="18" charset="0"/>
                <a:cs typeface="Times New Roman" pitchFamily="18" charset="0"/>
              </a:rPr>
              <a:t>на определённый отрезок времени давать только одно задание;</a:t>
            </a:r>
          </a:p>
          <a:p>
            <a:pPr algn="just"/>
            <a:r>
              <a:rPr lang="ru-RU" b="1" dirty="0" smtClean="0">
                <a:latin typeface="Times New Roman" pitchFamily="18" charset="0"/>
                <a:cs typeface="Times New Roman" pitchFamily="18" charset="0"/>
              </a:rPr>
              <a:t>  -контролировать ход работы над каждой из частей, внося необходимые </a:t>
            </a:r>
          </a:p>
          <a:p>
            <a:pPr algn="just"/>
            <a:r>
              <a:rPr lang="ru-RU" b="1" dirty="0" smtClean="0">
                <a:latin typeface="Times New Roman" pitchFamily="18" charset="0"/>
                <a:cs typeface="Times New Roman" pitchFamily="18" charset="0"/>
              </a:rPr>
              <a:t>   коррективы;</a:t>
            </a:r>
          </a:p>
          <a:p>
            <a:pPr algn="just"/>
            <a:r>
              <a:rPr lang="ru-RU" b="1" dirty="0" smtClean="0">
                <a:latin typeface="Times New Roman" pitchFamily="18" charset="0"/>
                <a:cs typeface="Times New Roman" pitchFamily="18" charset="0"/>
              </a:rPr>
              <a:t>  - предоставлять возможность чаще обращаться за помощью к учителю;</a:t>
            </a:r>
          </a:p>
          <a:p>
            <a:pPr algn="just"/>
            <a:r>
              <a:rPr lang="ru-RU" b="1" dirty="0" smtClean="0">
                <a:latin typeface="Times New Roman" pitchFamily="18" charset="0"/>
                <a:cs typeface="Times New Roman" pitchFamily="18" charset="0"/>
              </a:rPr>
              <a:t>  -в обучении в большей степени опираться на понимание и смысл, вместо опоры на механическое запоминание;</a:t>
            </a:r>
          </a:p>
          <a:p>
            <a:pPr algn="just"/>
            <a:r>
              <a:rPr lang="ru-RU" b="1" dirty="0" smtClean="0">
                <a:latin typeface="Times New Roman" pitchFamily="18" charset="0"/>
                <a:cs typeface="Times New Roman" pitchFamily="18" charset="0"/>
              </a:rPr>
              <a:t>- использовать опору на наглядность;</a:t>
            </a:r>
          </a:p>
          <a:p>
            <a:pPr algn="just"/>
            <a:r>
              <a:rPr lang="ru-RU" b="1" dirty="0" smtClean="0">
                <a:latin typeface="Times New Roman" pitchFamily="18" charset="0"/>
                <a:cs typeface="Times New Roman" pitchFamily="18" charset="0"/>
              </a:rPr>
              <a:t>- необходимо при чтении текста вслух предварительно предложить прочитать его «про себя»;</a:t>
            </a:r>
          </a:p>
          <a:p>
            <a:pPr algn="just"/>
            <a:endParaRPr lang="ru-RU" dirty="0" smtClean="0">
              <a:latin typeface="Times New Roman" pitchFamily="18" charset="0"/>
              <a:cs typeface="Times New Roman" pitchFamily="18" charset="0"/>
            </a:endParaRPr>
          </a:p>
          <a:p>
            <a:pPr algn="just"/>
            <a:endParaRPr lang="ru-RU" dirty="0">
              <a:latin typeface="Times New Roman" pitchFamily="18" charset="0"/>
              <a:cs typeface="Times New Roman" pitchFamily="18" charset="0"/>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0"/>
            <a:ext cx="8229600" cy="548679"/>
          </a:xfrm>
        </p:spPr>
        <p:txBody>
          <a:bodyPr>
            <a:normAutofit fontScale="90000"/>
          </a:bodyPr>
          <a:lstStyle/>
          <a:p>
            <a:endParaRPr lang="ru-RU" dirty="0"/>
          </a:p>
        </p:txBody>
      </p:sp>
      <p:sp>
        <p:nvSpPr>
          <p:cNvPr id="3" name="Содержимое 2"/>
          <p:cNvSpPr>
            <a:spLocks noGrp="1"/>
          </p:cNvSpPr>
          <p:nvPr>
            <p:ph idx="1"/>
          </p:nvPr>
        </p:nvSpPr>
        <p:spPr>
          <a:xfrm>
            <a:off x="457200" y="260648"/>
            <a:ext cx="8229600" cy="6597352"/>
          </a:xfrm>
          <a:blipFill>
            <a:blip r:embed="rId2" cstate="print"/>
            <a:tile tx="0" ty="0" sx="100000" sy="100000" flip="none" algn="tl"/>
          </a:blipFill>
        </p:spPr>
        <p:txBody>
          <a:bodyPr>
            <a:noAutofit/>
          </a:bodyPr>
          <a:lstStyle/>
          <a:p>
            <a:r>
              <a:rPr lang="ru-RU" sz="2800" dirty="0" smtClean="0">
                <a:latin typeface="Times New Roman" pitchFamily="18" charset="0"/>
                <a:cs typeface="Times New Roman" pitchFamily="18" charset="0"/>
              </a:rPr>
              <a:t>- </a:t>
            </a:r>
            <a:r>
              <a:rPr lang="ru-RU" sz="2800" b="1" dirty="0" smtClean="0">
                <a:latin typeface="Times New Roman" pitchFamily="18" charset="0"/>
                <a:cs typeface="Times New Roman" pitchFamily="18" charset="0"/>
              </a:rPr>
              <a:t>в первом классе желательно, чтобы ребёнок как можно меньше писал;</a:t>
            </a:r>
          </a:p>
          <a:p>
            <a:r>
              <a:rPr lang="ru-RU" sz="2800" b="1" dirty="0" smtClean="0">
                <a:latin typeface="Times New Roman" pitchFamily="18" charset="0"/>
                <a:cs typeface="Times New Roman" pitchFamily="18" charset="0"/>
              </a:rPr>
              <a:t>- по возможности не снижать отметки за помарки, исправления, необходимо сконцентрировать внимание на понимание правил;</a:t>
            </a:r>
          </a:p>
          <a:p>
            <a:r>
              <a:rPr lang="ru-RU" sz="2800" b="1" dirty="0" smtClean="0">
                <a:latin typeface="Times New Roman" pitchFamily="18" charset="0"/>
                <a:cs typeface="Times New Roman" pitchFamily="18" charset="0"/>
              </a:rPr>
              <a:t>- при выполнении контрольной работы напоминать, чтобы такие дети ещё раз проверили свою работу;</a:t>
            </a:r>
          </a:p>
          <a:p>
            <a:r>
              <a:rPr lang="ru-RU" sz="2800" b="1" dirty="0" smtClean="0">
                <a:latin typeface="Times New Roman" pitchFamily="18" charset="0"/>
                <a:cs typeface="Times New Roman" pitchFamily="18" charset="0"/>
              </a:rPr>
              <a:t>- при выставлении отметок не учитывать орфографические ошибки такого рода, как пропуск буквы, двойное написание буквы и слога, перестановка</a:t>
            </a:r>
          </a:p>
          <a:p>
            <a:r>
              <a:rPr lang="ru-RU" sz="2800" b="1" dirty="0" smtClean="0">
                <a:latin typeface="Times New Roman" pitchFamily="18" charset="0"/>
                <a:cs typeface="Times New Roman" pitchFamily="18" charset="0"/>
              </a:rPr>
              <a:t>рядом стоящих букв.</a:t>
            </a:r>
            <a:endParaRPr lang="ru-RU" sz="2800" b="1" dirty="0">
              <a:latin typeface="Times New Roman" pitchFamily="18" charset="0"/>
              <a:cs typeface="Times New Roman" pitchFamily="18"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404664"/>
            <a:ext cx="8229600" cy="936104"/>
          </a:xfrm>
        </p:spPr>
        <p:txBody>
          <a:bodyPr>
            <a:no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ru-RU" sz="28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imes New Roman" pitchFamily="18" charset="0"/>
                <a:cs typeface="Times New Roman" pitchFamily="18" charset="0"/>
              </a:rPr>
              <a:t>Рекомендации для родителей, направленные на улучшение социального поведения ребёнка:</a:t>
            </a:r>
            <a:r>
              <a:rPr lang="ru-RU" sz="32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imes New Roman" pitchFamily="18" charset="0"/>
                <a:cs typeface="Times New Roman" pitchFamily="18" charset="0"/>
              </a:rPr>
              <a:t/>
            </a:r>
            <a:br>
              <a:rPr lang="ru-RU" sz="32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imes New Roman" pitchFamily="18" charset="0"/>
                <a:cs typeface="Times New Roman" pitchFamily="18" charset="0"/>
              </a:rPr>
            </a:br>
            <a:endParaRPr lang="ru-RU" sz="32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imes New Roman" pitchFamily="18" charset="0"/>
              <a:cs typeface="Times New Roman" pitchFamily="18" charset="0"/>
            </a:endParaRPr>
          </a:p>
        </p:txBody>
      </p:sp>
      <p:sp>
        <p:nvSpPr>
          <p:cNvPr id="3" name="Содержимое 2"/>
          <p:cNvSpPr>
            <a:spLocks noGrp="1"/>
          </p:cNvSpPr>
          <p:nvPr>
            <p:ph idx="1"/>
          </p:nvPr>
        </p:nvSpPr>
        <p:spPr>
          <a:xfrm>
            <a:off x="457200" y="1268760"/>
            <a:ext cx="8229600" cy="5112568"/>
          </a:xfrm>
          <a:blipFill>
            <a:blip r:embed="rId2" cstate="print"/>
            <a:tile tx="0" ty="0" sx="100000" sy="100000" flip="none" algn="tl"/>
          </a:blipFill>
        </p:spPr>
        <p:txBody>
          <a:bodyPr>
            <a:noAutofit/>
          </a:bodyPr>
          <a:lstStyle/>
          <a:p>
            <a:pPr algn="just"/>
            <a:r>
              <a:rPr lang="ru-RU" sz="2400" b="1" dirty="0" smtClean="0">
                <a:latin typeface="Times New Roman" pitchFamily="18" charset="0"/>
                <a:cs typeface="Times New Roman" pitchFamily="18" charset="0"/>
              </a:rPr>
              <a:t>обходить острые углы, не концентрировать внимание на негативные формы поведения ребёнка;</a:t>
            </a:r>
          </a:p>
          <a:p>
            <a:pPr algn="just"/>
            <a:r>
              <a:rPr lang="ru-RU" sz="2400" b="1" dirty="0" smtClean="0">
                <a:latin typeface="Times New Roman" pitchFamily="18" charset="0"/>
                <a:cs typeface="Times New Roman" pitchFamily="18" charset="0"/>
              </a:rPr>
              <a:t> -постоянно поощрять и отмечать успехи;</a:t>
            </a:r>
          </a:p>
          <a:p>
            <a:pPr algn="just"/>
            <a:r>
              <a:rPr lang="ru-RU" sz="2400" b="1" dirty="0" smtClean="0">
                <a:latin typeface="Times New Roman" pitchFamily="18" charset="0"/>
                <a:cs typeface="Times New Roman" pitchFamily="18" charset="0"/>
              </a:rPr>
              <a:t> - исключить такие методы воспитания, как крик, взбучка, физические наказания:</a:t>
            </a:r>
          </a:p>
          <a:p>
            <a:pPr algn="just"/>
            <a:r>
              <a:rPr lang="ru-RU" sz="2400" b="1" dirty="0" smtClean="0">
                <a:latin typeface="Times New Roman" pitchFamily="18" charset="0"/>
                <a:cs typeface="Times New Roman" pitchFamily="18" charset="0"/>
              </a:rPr>
              <a:t> - не рекоме6ндуется оставлять ребёнка в группе продлённого дня, т.к. </a:t>
            </a:r>
            <a:r>
              <a:rPr lang="ru-RU" sz="2400" b="1" dirty="0" err="1" smtClean="0">
                <a:latin typeface="Times New Roman" pitchFamily="18" charset="0"/>
                <a:cs typeface="Times New Roman" pitchFamily="18" charset="0"/>
              </a:rPr>
              <a:t>гипервозбудимость</a:t>
            </a:r>
            <a:r>
              <a:rPr lang="ru-RU" sz="2400" b="1" dirty="0" smtClean="0">
                <a:latin typeface="Times New Roman" pitchFamily="18" charset="0"/>
                <a:cs typeface="Times New Roman" pitchFamily="18" charset="0"/>
              </a:rPr>
              <a:t> у таких детей повышается в местах большого скопления людей;</a:t>
            </a:r>
          </a:p>
          <a:p>
            <a:pPr algn="just"/>
            <a:r>
              <a:rPr lang="ru-RU" sz="2400" b="1" dirty="0" smtClean="0">
                <a:latin typeface="Times New Roman" pitchFamily="18" charset="0"/>
                <a:cs typeface="Times New Roman" pitchFamily="18" charset="0"/>
              </a:rPr>
              <a:t>- больше обнимайте, играйте с ними в совместные игры;</a:t>
            </a:r>
          </a:p>
          <a:p>
            <a:pPr algn="just"/>
            <a:r>
              <a:rPr lang="ru-RU" sz="2400" b="1" dirty="0" smtClean="0">
                <a:latin typeface="Times New Roman" pitchFamily="18" charset="0"/>
                <a:cs typeface="Times New Roman" pitchFamily="18" charset="0"/>
              </a:rPr>
              <a:t>- контролировать ситуацию общения ребёнка с другими детьми.</a:t>
            </a:r>
          </a:p>
          <a:p>
            <a:pPr algn="just"/>
            <a:r>
              <a:rPr lang="ru-RU" sz="2400" b="1" dirty="0" smtClean="0">
                <a:latin typeface="Times New Roman" pitchFamily="18" charset="0"/>
                <a:cs typeface="Times New Roman" pitchFamily="18" charset="0"/>
              </a:rPr>
              <a:t> </a:t>
            </a:r>
            <a:endParaRPr lang="ru-RU" sz="2400" b="1" dirty="0">
              <a:latin typeface="Times New Roman" pitchFamily="18" charset="0"/>
              <a:cs typeface="Times New Roman" pitchFamily="18" charset="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850106"/>
          </a:xfrm>
        </p:spPr>
        <p:txBody>
          <a:bodyPr>
            <a:normAutofit/>
          </a:bodyPr>
          <a:lstStyle/>
          <a:p>
            <a:r>
              <a:rPr lang="ru-RU" sz="36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Профилактика переутомления:</a:t>
            </a:r>
            <a:endParaRPr lang="ru-RU" sz="36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endParaRPr>
          </a:p>
        </p:txBody>
      </p:sp>
      <p:sp>
        <p:nvSpPr>
          <p:cNvPr id="3" name="Содержимое 2"/>
          <p:cNvSpPr>
            <a:spLocks noGrp="1"/>
          </p:cNvSpPr>
          <p:nvPr>
            <p:ph idx="1"/>
          </p:nvPr>
        </p:nvSpPr>
        <p:spPr>
          <a:xfrm>
            <a:off x="457200" y="1124744"/>
            <a:ext cx="8229600" cy="5400600"/>
          </a:xfrm>
          <a:solidFill>
            <a:srgbClr val="BDDE42"/>
          </a:solidFill>
        </p:spPr>
        <p:txBody>
          <a:bodyPr/>
          <a:lstStyle/>
          <a:p>
            <a:pPr algn="just"/>
            <a:r>
              <a:rPr lang="ru-RU" dirty="0" smtClean="0"/>
              <a:t>- </a:t>
            </a:r>
            <a:r>
              <a:rPr lang="ru-RU" b="1" dirty="0" smtClean="0">
                <a:latin typeface="Times New Roman" pitchFamily="18" charset="0"/>
                <a:cs typeface="Times New Roman" pitchFamily="18" charset="0"/>
              </a:rPr>
              <a:t>устойчивый режим занятий и отдыха;</a:t>
            </a:r>
          </a:p>
          <a:p>
            <a:pPr algn="just"/>
            <a:r>
              <a:rPr lang="ru-RU" b="1" dirty="0" smtClean="0">
                <a:latin typeface="Times New Roman" pitchFamily="18" charset="0"/>
                <a:cs typeface="Times New Roman" pitchFamily="18" charset="0"/>
              </a:rPr>
              <a:t> -предоставляйте ребёнку достаточный сон:</a:t>
            </a:r>
          </a:p>
          <a:p>
            <a:pPr algn="just"/>
            <a:r>
              <a:rPr lang="ru-RU" b="1" dirty="0" smtClean="0">
                <a:latin typeface="Times New Roman" pitchFamily="18" charset="0"/>
                <a:cs typeface="Times New Roman" pitchFamily="18" charset="0"/>
              </a:rPr>
              <a:t> - ограничивайте для ребёнка просмотр фильмов с агрессией и ужасами;</a:t>
            </a:r>
          </a:p>
          <a:p>
            <a:pPr algn="just"/>
            <a:r>
              <a:rPr lang="ru-RU" b="1" dirty="0" smtClean="0">
                <a:latin typeface="Times New Roman" pitchFamily="18" charset="0"/>
                <a:cs typeface="Times New Roman" pitchFamily="18" charset="0"/>
              </a:rPr>
              <a:t> - питание ребёнка должно быть полноценным;</a:t>
            </a:r>
          </a:p>
          <a:p>
            <a:pPr algn="just"/>
            <a:r>
              <a:rPr lang="ru-RU" b="1" dirty="0" smtClean="0">
                <a:latin typeface="Times New Roman" pitchFamily="18" charset="0"/>
                <a:cs typeface="Times New Roman" pitchFamily="18" charset="0"/>
              </a:rPr>
              <a:t> - при выполнение домашних заданий освободите ребёнка от всякой второстепенной оформительской работы;</a:t>
            </a:r>
          </a:p>
          <a:p>
            <a:endParaRPr lang="ru-RU"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202034"/>
          </a:xfrm>
        </p:spPr>
        <p:txBody>
          <a:bodyPr>
            <a:normAutofit fontScale="90000"/>
          </a:bodyPr>
          <a:lstStyle/>
          <a:p>
            <a:endParaRPr lang="ru-RU" sz="1400" dirty="0">
              <a:latin typeface="Times New Roman" pitchFamily="18" charset="0"/>
              <a:cs typeface="Times New Roman" pitchFamily="18" charset="0"/>
            </a:endParaRPr>
          </a:p>
        </p:txBody>
      </p:sp>
      <p:sp>
        <p:nvSpPr>
          <p:cNvPr id="3" name="Содержимое 2"/>
          <p:cNvSpPr>
            <a:spLocks noGrp="1"/>
          </p:cNvSpPr>
          <p:nvPr>
            <p:ph idx="1"/>
          </p:nvPr>
        </p:nvSpPr>
        <p:spPr>
          <a:xfrm>
            <a:off x="457200" y="476672"/>
            <a:ext cx="8229600" cy="5649491"/>
          </a:xfrm>
          <a:blipFill>
            <a:blip r:embed="rId2" cstate="print"/>
            <a:tile tx="0" ty="0" sx="100000" sy="100000" flip="none" algn="tl"/>
          </a:blipFill>
        </p:spPr>
        <p:txBody>
          <a:bodyPr>
            <a:normAutofit fontScale="92500"/>
          </a:bodyPr>
          <a:lstStyle/>
          <a:p>
            <a:pPr algn="just"/>
            <a:r>
              <a:rPr lang="ru-RU" dirty="0" smtClean="0"/>
              <a:t>- </a:t>
            </a:r>
            <a:r>
              <a:rPr lang="ru-RU" b="1" dirty="0" smtClean="0">
                <a:latin typeface="Times New Roman" pitchFamily="18" charset="0"/>
                <a:cs typeface="Times New Roman" pitchFamily="18" charset="0"/>
              </a:rPr>
              <a:t>выполнение домашней работы поздно вечером вредно;</a:t>
            </a:r>
          </a:p>
          <a:p>
            <a:pPr algn="just"/>
            <a:r>
              <a:rPr lang="ru-RU" b="1" dirty="0" smtClean="0">
                <a:latin typeface="Times New Roman" pitchFamily="18" charset="0"/>
                <a:cs typeface="Times New Roman" pitchFamily="18" charset="0"/>
              </a:rPr>
              <a:t>- если у ребёнка болит голова или он пережил стресс, не упорствуйте в выполнении домашнего </a:t>
            </a:r>
            <a:r>
              <a:rPr lang="ru-RU" b="1" dirty="0" smtClean="0">
                <a:latin typeface="Times New Roman" pitchFamily="18" charset="0"/>
                <a:cs typeface="Times New Roman" pitchFamily="18" charset="0"/>
              </a:rPr>
              <a:t>задания;</a:t>
            </a:r>
            <a:endParaRPr lang="ru-RU" b="1" dirty="0" smtClean="0">
              <a:latin typeface="Times New Roman" pitchFamily="18" charset="0"/>
              <a:cs typeface="Times New Roman" pitchFamily="18" charset="0"/>
            </a:endParaRPr>
          </a:p>
          <a:p>
            <a:pPr algn="just"/>
            <a:r>
              <a:rPr lang="ru-RU" b="1" dirty="0" smtClean="0">
                <a:latin typeface="Times New Roman" pitchFamily="18" charset="0"/>
                <a:cs typeface="Times New Roman" pitchFamily="18" charset="0"/>
              </a:rPr>
              <a:t>- если Вы хотите дополнительно заниматься с ребёнком проконсультируйтесь с врачом;</a:t>
            </a:r>
          </a:p>
          <a:p>
            <a:pPr algn="just"/>
            <a:r>
              <a:rPr lang="ru-RU" b="1" dirty="0" smtClean="0">
                <a:latin typeface="Times New Roman" pitchFamily="18" charset="0"/>
                <a:cs typeface="Times New Roman" pitchFamily="18" charset="0"/>
              </a:rPr>
              <a:t>- если у ребёнка часто болит голова, учитель жалуется на повышенную отвлекаемость ребёнка, возможно ему требуется медицинская поддержка.</a:t>
            </a:r>
          </a:p>
          <a:p>
            <a:endParaRPr lang="ru-RU"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778098"/>
          </a:xfrm>
        </p:spPr>
        <p:style>
          <a:lnRef idx="1">
            <a:schemeClr val="accent3"/>
          </a:lnRef>
          <a:fillRef idx="2">
            <a:schemeClr val="accent3"/>
          </a:fillRef>
          <a:effectRef idx="1">
            <a:schemeClr val="accent3"/>
          </a:effectRef>
          <a:fontRef idx="minor">
            <a:schemeClr val="dk1"/>
          </a:fontRef>
        </p:style>
        <p:txBody>
          <a:bodyPr>
            <a:normAutofit/>
          </a:bodyPr>
          <a:lstStyle/>
          <a:p>
            <a:r>
              <a:rPr lang="ru-RU" sz="3600" b="1" dirty="0" smtClean="0">
                <a:latin typeface="Times New Roman" pitchFamily="18" charset="0"/>
                <a:cs typeface="Times New Roman" pitchFamily="18" charset="0"/>
              </a:rPr>
              <a:t>Выполнение домашних заданий:</a:t>
            </a:r>
            <a:endParaRPr lang="ru-RU" sz="3600" b="1" dirty="0">
              <a:latin typeface="Times New Roman" pitchFamily="18" charset="0"/>
              <a:cs typeface="Times New Roman" pitchFamily="18" charset="0"/>
            </a:endParaRPr>
          </a:p>
        </p:txBody>
      </p:sp>
      <p:sp>
        <p:nvSpPr>
          <p:cNvPr id="3" name="Содержимое 2"/>
          <p:cNvSpPr>
            <a:spLocks noGrp="1"/>
          </p:cNvSpPr>
          <p:nvPr>
            <p:ph idx="1"/>
          </p:nvPr>
        </p:nvSpPr>
        <p:spPr>
          <a:xfrm>
            <a:off x="457200" y="1124744"/>
            <a:ext cx="8229600" cy="5472608"/>
          </a:xfrm>
          <a:solidFill>
            <a:srgbClr val="FF66FF"/>
          </a:solidFill>
        </p:spPr>
        <p:txBody>
          <a:bodyPr>
            <a:normAutofit/>
          </a:bodyPr>
          <a:lstStyle/>
          <a:p>
            <a:r>
              <a:rPr lang="ru-RU" b="1" dirty="0" smtClean="0">
                <a:latin typeface="Times New Roman" pitchFamily="18" charset="0"/>
                <a:cs typeface="Times New Roman" pitchFamily="18" charset="0"/>
              </a:rPr>
              <a:t>организация рабочего места;</a:t>
            </a:r>
          </a:p>
          <a:p>
            <a:r>
              <a:rPr lang="ru-RU" b="1" dirty="0" smtClean="0">
                <a:latin typeface="Times New Roman" pitchFamily="18" charset="0"/>
                <a:cs typeface="Times New Roman" pitchFamily="18" charset="0"/>
              </a:rPr>
              <a:t>    - присутствие и участие взрослого;</a:t>
            </a:r>
          </a:p>
          <a:p>
            <a:r>
              <a:rPr lang="ru-RU" b="1" dirty="0" smtClean="0">
                <a:latin typeface="Times New Roman" pitchFamily="18" charset="0"/>
                <a:cs typeface="Times New Roman" pitchFamily="18" charset="0"/>
              </a:rPr>
              <a:t>    - повторять пройденный материал вместе с ребёнком;</a:t>
            </a:r>
          </a:p>
          <a:p>
            <a:r>
              <a:rPr lang="ru-RU" b="1" dirty="0" smtClean="0">
                <a:latin typeface="Times New Roman" pitchFamily="18" charset="0"/>
                <a:cs typeface="Times New Roman" pitchFamily="18" charset="0"/>
              </a:rPr>
              <a:t>    - освободить ребёнка от несущественных поручений. А </a:t>
            </a:r>
            <a:r>
              <a:rPr lang="ru-RU" b="1" dirty="0" smtClean="0">
                <a:latin typeface="Times New Roman" pitchFamily="18" charset="0"/>
                <a:cs typeface="Times New Roman" pitchFamily="18" charset="0"/>
              </a:rPr>
              <a:t>сосредоточить      </a:t>
            </a:r>
            <a:r>
              <a:rPr lang="ru-RU" b="1" dirty="0" smtClean="0">
                <a:latin typeface="Times New Roman" pitchFamily="18" charset="0"/>
                <a:cs typeface="Times New Roman" pitchFamily="18" charset="0"/>
              </a:rPr>
              <a:t>внимание на обдумывание пройденного материала;</a:t>
            </a:r>
          </a:p>
          <a:p>
            <a:r>
              <a:rPr lang="ru-RU" b="1" dirty="0" smtClean="0">
                <a:latin typeface="Times New Roman" pitchFamily="18" charset="0"/>
                <a:cs typeface="Times New Roman" pitchFamily="18" charset="0"/>
              </a:rPr>
              <a:t>    - помогать развивать визуальное мышление</a:t>
            </a:r>
            <a:r>
              <a:rPr lang="ru-RU" sz="2800" dirty="0" smtClean="0"/>
              <a:t>.</a:t>
            </a:r>
            <a:endParaRPr lang="ru-RU" sz="28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476672"/>
            <a:ext cx="8229600" cy="1008112"/>
          </a:xfrm>
          <a:solidFill>
            <a:srgbClr val="92D050"/>
          </a:solidFill>
          <a:effectLst>
            <a:glow rad="101600">
              <a:schemeClr val="accent5">
                <a:satMod val="175000"/>
                <a:alpha val="40000"/>
              </a:schemeClr>
            </a:glow>
          </a:effectLst>
        </p:spPr>
        <p:txBody>
          <a:bodyPr>
            <a:normAutofit fontScale="90000"/>
          </a:bodyPr>
          <a:lstStyle/>
          <a:p>
            <a:r>
              <a:rPr lang="ru-RU" b="1" dirty="0">
                <a:latin typeface="Times New Roman" pitchFamily="18" charset="0"/>
                <a:cs typeface="Times New Roman" pitchFamily="18" charset="0"/>
              </a:rPr>
              <a:t>«Что такое </a:t>
            </a:r>
            <a:r>
              <a:rPr lang="ru-RU" b="1" dirty="0" err="1" smtClean="0">
                <a:latin typeface="Times New Roman" pitchFamily="18" charset="0"/>
                <a:cs typeface="Times New Roman" pitchFamily="18" charset="0"/>
              </a:rPr>
              <a:t>гиперактивность</a:t>
            </a:r>
            <a:r>
              <a:rPr lang="ru-RU" b="1" dirty="0" smtClean="0">
                <a:latin typeface="Times New Roman" pitchFamily="18" charset="0"/>
                <a:cs typeface="Times New Roman" pitchFamily="18" charset="0"/>
              </a:rPr>
              <a:t> ?»</a:t>
            </a:r>
            <a:r>
              <a:rPr lang="ru-RU" dirty="0">
                <a:latin typeface="Times New Roman" pitchFamily="18" charset="0"/>
                <a:cs typeface="Times New Roman" pitchFamily="18" charset="0"/>
              </a:rPr>
              <a:t/>
            </a:r>
            <a:br>
              <a:rPr lang="ru-RU" dirty="0">
                <a:latin typeface="Times New Roman" pitchFamily="18" charset="0"/>
                <a:cs typeface="Times New Roman" pitchFamily="18" charset="0"/>
              </a:rPr>
            </a:br>
            <a:r>
              <a:rPr lang="ru-RU" b="1" dirty="0">
                <a:latin typeface="Times New Roman" pitchFamily="18" charset="0"/>
                <a:cs typeface="Times New Roman" pitchFamily="18" charset="0"/>
              </a:rPr>
              <a:t> </a:t>
            </a:r>
            <a:endParaRPr lang="ru-RU" dirty="0">
              <a:latin typeface="Times New Roman" pitchFamily="18" charset="0"/>
              <a:cs typeface="Times New Roman" pitchFamily="18" charset="0"/>
            </a:endParaRPr>
          </a:p>
        </p:txBody>
      </p:sp>
      <p:sp>
        <p:nvSpPr>
          <p:cNvPr id="3" name="Содержимое 2"/>
          <p:cNvSpPr>
            <a:spLocks noGrp="1"/>
          </p:cNvSpPr>
          <p:nvPr>
            <p:ph idx="1"/>
          </p:nvPr>
        </p:nvSpPr>
        <p:spPr>
          <a:solidFill>
            <a:srgbClr val="BDDE42"/>
          </a:solidFill>
        </p:spPr>
        <p:txBody>
          <a:bodyPr/>
          <a:lstStyle/>
          <a:p>
            <a:pPr algn="just"/>
            <a:r>
              <a:rPr lang="ru-RU" b="1" dirty="0">
                <a:latin typeface="Times New Roman" pitchFamily="18" charset="0"/>
                <a:cs typeface="Times New Roman" pitchFamily="18" charset="0"/>
              </a:rPr>
              <a:t> «</a:t>
            </a:r>
            <a:r>
              <a:rPr lang="ru-RU" dirty="0">
                <a:latin typeface="Times New Roman" pitchFamily="18" charset="0"/>
                <a:cs typeface="Times New Roman" pitchFamily="18" charset="0"/>
              </a:rPr>
              <a:t>Активный» - от латинского – деятельный, действенный. «</a:t>
            </a:r>
            <a:r>
              <a:rPr lang="ru-RU" dirty="0" err="1">
                <a:latin typeface="Times New Roman" pitchFamily="18" charset="0"/>
                <a:cs typeface="Times New Roman" pitchFamily="18" charset="0"/>
              </a:rPr>
              <a:t>Гипер</a:t>
            </a:r>
            <a:r>
              <a:rPr lang="ru-RU" dirty="0">
                <a:latin typeface="Times New Roman" pitchFamily="18" charset="0"/>
                <a:cs typeface="Times New Roman" pitchFamily="18" charset="0"/>
              </a:rPr>
              <a:t>» - указывает на превышение нормы».  </a:t>
            </a:r>
            <a:r>
              <a:rPr lang="ru-RU" dirty="0" err="1">
                <a:latin typeface="Times New Roman" pitchFamily="18" charset="0"/>
                <a:cs typeface="Times New Roman" pitchFamily="18" charset="0"/>
              </a:rPr>
              <a:t>Гиперактивность</a:t>
            </a:r>
            <a:r>
              <a:rPr lang="ru-RU" dirty="0">
                <a:latin typeface="Times New Roman" pitchFamily="18" charset="0"/>
                <a:cs typeface="Times New Roman" pitchFamily="18" charset="0"/>
              </a:rPr>
              <a:t> у детей проявляется не свойственными для нормального, соответствующего возрасту, развития ребёнка невнимательностью, отвлекаемостью, импульсивностью и </a:t>
            </a:r>
            <a:r>
              <a:rPr lang="ru-RU" dirty="0" err="1">
                <a:latin typeface="Times New Roman" pitchFamily="18" charset="0"/>
                <a:cs typeface="Times New Roman" pitchFamily="18" charset="0"/>
              </a:rPr>
              <a:t>гиперактивностью</a:t>
            </a:r>
            <a:r>
              <a:rPr lang="ru-RU" dirty="0" smtClean="0">
                <a:latin typeface="Times New Roman" pitchFamily="18" charset="0"/>
                <a:cs typeface="Times New Roman" pitchFamily="18" charset="0"/>
              </a:rPr>
              <a:t>».</a:t>
            </a:r>
            <a:endParaRPr lang="ru-RU" dirty="0">
              <a:latin typeface="Times New Roman" pitchFamily="18" charset="0"/>
              <a:cs typeface="Times New Roman" pitchFamily="18" charset="0"/>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0"/>
            <a:ext cx="8229600" cy="1196752"/>
          </a:xfrm>
          <a:solidFill>
            <a:srgbClr val="66FFFF"/>
          </a:solidFill>
        </p:spPr>
        <p:txBody>
          <a:bodyPr>
            <a:normAutofit fontScale="90000"/>
          </a:bodyPr>
          <a:lstStyle/>
          <a:p>
            <a:r>
              <a:rPr lang="ru-RU" sz="3200" b="1" dirty="0" smtClean="0">
                <a:latin typeface="Times New Roman" pitchFamily="18" charset="0"/>
                <a:cs typeface="Times New Roman" pitchFamily="18" charset="0"/>
              </a:rPr>
              <a:t>«Скорая помощь» при конфликте с </a:t>
            </a:r>
            <a:r>
              <a:rPr lang="ru-RU" sz="3200" b="1" dirty="0" err="1" smtClean="0">
                <a:latin typeface="Times New Roman" pitchFamily="18" charset="0"/>
                <a:cs typeface="Times New Roman" pitchFamily="18" charset="0"/>
              </a:rPr>
              <a:t>гиперактивным</a:t>
            </a:r>
            <a:r>
              <a:rPr lang="ru-RU" sz="3200" b="1" dirty="0" smtClean="0">
                <a:latin typeface="Times New Roman" pitchFamily="18" charset="0"/>
                <a:cs typeface="Times New Roman" pitchFamily="18" charset="0"/>
              </a:rPr>
              <a:t> ребенком</a:t>
            </a:r>
            <a:r>
              <a:rPr lang="ru-RU" sz="3200" dirty="0" smtClean="0">
                <a:latin typeface="Times New Roman" pitchFamily="18" charset="0"/>
                <a:cs typeface="Times New Roman" pitchFamily="18" charset="0"/>
              </a:rPr>
              <a:t/>
            </a:r>
            <a:br>
              <a:rPr lang="ru-RU" sz="3200" dirty="0" smtClean="0">
                <a:latin typeface="Times New Roman" pitchFamily="18" charset="0"/>
                <a:cs typeface="Times New Roman" pitchFamily="18" charset="0"/>
              </a:rPr>
            </a:br>
            <a:endParaRPr lang="ru-RU" sz="3200" dirty="0">
              <a:latin typeface="Times New Roman" pitchFamily="18" charset="0"/>
              <a:cs typeface="Times New Roman" pitchFamily="18" charset="0"/>
            </a:endParaRPr>
          </a:p>
        </p:txBody>
      </p:sp>
      <p:sp>
        <p:nvSpPr>
          <p:cNvPr id="3" name="Содержимое 2"/>
          <p:cNvSpPr>
            <a:spLocks noGrp="1"/>
          </p:cNvSpPr>
          <p:nvPr>
            <p:ph idx="1"/>
          </p:nvPr>
        </p:nvSpPr>
        <p:spPr>
          <a:xfrm>
            <a:off x="457200" y="980728"/>
            <a:ext cx="8229600" cy="5145435"/>
          </a:xfrm>
          <a:solidFill>
            <a:schemeClr val="accent1">
              <a:lumMod val="40000"/>
              <a:lumOff val="60000"/>
            </a:schemeClr>
          </a:solidFill>
        </p:spPr>
        <p:txBody>
          <a:bodyPr>
            <a:normAutofit fontScale="85000" lnSpcReduction="20000"/>
          </a:bodyPr>
          <a:lstStyle/>
          <a:p>
            <a:pPr algn="just"/>
            <a:r>
              <a:rPr lang="ru-RU" b="1" dirty="0" smtClean="0">
                <a:latin typeface="Times New Roman" pitchFamily="18" charset="0"/>
                <a:cs typeface="Times New Roman" pitchFamily="18" charset="0"/>
              </a:rPr>
              <a:t>1.Отвлечь ребенка от его капризов, например, поручить ему выполнение задания, связанное с физическим трудом или спортивным упражнением;</a:t>
            </a:r>
          </a:p>
          <a:p>
            <a:pPr algn="just"/>
            <a:r>
              <a:rPr lang="ru-RU" b="1" dirty="0" smtClean="0">
                <a:latin typeface="Times New Roman" pitchFamily="18" charset="0"/>
                <a:cs typeface="Times New Roman" pitchFamily="18" charset="0"/>
              </a:rPr>
              <a:t>2. Предложить выбор (другую возможную в данный момент деятельность).</a:t>
            </a:r>
          </a:p>
          <a:p>
            <a:pPr algn="just"/>
            <a:r>
              <a:rPr lang="ru-RU" b="1" dirty="0" smtClean="0">
                <a:latin typeface="Times New Roman" pitchFamily="18" charset="0"/>
                <a:cs typeface="Times New Roman" pitchFamily="18" charset="0"/>
              </a:rPr>
              <a:t>3. Задать неожиданный вопрос.</a:t>
            </a:r>
          </a:p>
          <a:p>
            <a:pPr algn="just"/>
            <a:r>
              <a:rPr lang="ru-RU" b="1" dirty="0" smtClean="0">
                <a:latin typeface="Times New Roman" pitchFamily="18" charset="0"/>
                <a:cs typeface="Times New Roman" pitchFamily="18" charset="0"/>
              </a:rPr>
              <a:t>4. Отреагировать неожиданным для ребенка образом (пошутить, повторить действие ребенка).</a:t>
            </a:r>
          </a:p>
          <a:p>
            <a:pPr algn="just"/>
            <a:r>
              <a:rPr lang="ru-RU" b="1" dirty="0" smtClean="0">
                <a:latin typeface="Times New Roman" pitchFamily="18" charset="0"/>
                <a:cs typeface="Times New Roman" pitchFamily="18" charset="0"/>
              </a:rPr>
              <a:t>5. Не запрещать действие ребенка в категоричной форме.</a:t>
            </a:r>
          </a:p>
          <a:p>
            <a:pPr algn="just"/>
            <a:r>
              <a:rPr lang="ru-RU" b="1" dirty="0" smtClean="0">
                <a:latin typeface="Times New Roman" pitchFamily="18" charset="0"/>
                <a:cs typeface="Times New Roman" pitchFamily="18" charset="0"/>
              </a:rPr>
              <a:t>6. Не приказывать, а просить (но не заискивать).</a:t>
            </a:r>
            <a:endParaRPr lang="ru-RU" b="1" dirty="0">
              <a:latin typeface="Times New Roman" pitchFamily="18" charset="0"/>
              <a:cs typeface="Times New Roman" pitchFamily="18" charset="0"/>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30026"/>
          </a:xfrm>
        </p:spPr>
        <p:txBody>
          <a:bodyPr>
            <a:normAutofit fontScale="90000"/>
          </a:bodyPr>
          <a:lstStyle/>
          <a:p>
            <a:endParaRPr lang="ru-RU" sz="1400" dirty="0">
              <a:latin typeface="Times New Roman" pitchFamily="18" charset="0"/>
              <a:cs typeface="Times New Roman" pitchFamily="18" charset="0"/>
            </a:endParaRPr>
          </a:p>
        </p:txBody>
      </p:sp>
      <p:sp>
        <p:nvSpPr>
          <p:cNvPr id="3" name="Содержимое 2"/>
          <p:cNvSpPr>
            <a:spLocks noGrp="1"/>
          </p:cNvSpPr>
          <p:nvPr>
            <p:ph idx="1"/>
          </p:nvPr>
        </p:nvSpPr>
        <p:spPr>
          <a:xfrm>
            <a:off x="457200" y="620688"/>
            <a:ext cx="8229600" cy="5505475"/>
          </a:xfrm>
          <a:solidFill>
            <a:schemeClr val="accent1">
              <a:lumMod val="40000"/>
              <a:lumOff val="60000"/>
            </a:schemeClr>
          </a:solidFill>
        </p:spPr>
        <p:txBody>
          <a:bodyPr>
            <a:normAutofit fontScale="85000" lnSpcReduction="10000"/>
          </a:bodyPr>
          <a:lstStyle/>
          <a:p>
            <a:pPr algn="just"/>
            <a:r>
              <a:rPr lang="ru-RU" b="1" dirty="0" smtClean="0">
                <a:latin typeface="Times New Roman" pitchFamily="18" charset="0"/>
                <a:cs typeface="Times New Roman" pitchFamily="18" charset="0"/>
              </a:rPr>
              <a:t>7. Выслушать то, что хочет сказать ребенок (в противном случае он не услышит вас).</a:t>
            </a:r>
          </a:p>
          <a:p>
            <a:pPr algn="just"/>
            <a:r>
              <a:rPr lang="ru-RU" b="1" dirty="0" smtClean="0">
                <a:latin typeface="Times New Roman" pitchFamily="18" charset="0"/>
                <a:cs typeface="Times New Roman" pitchFamily="18" charset="0"/>
              </a:rPr>
              <a:t>8. Автоматически, одними и теми же словами повторять многократно свою просьбу (нейтральным тоном).</a:t>
            </a:r>
          </a:p>
          <a:p>
            <a:pPr algn="just"/>
            <a:r>
              <a:rPr lang="ru-RU" b="1" dirty="0" smtClean="0">
                <a:latin typeface="Times New Roman" pitchFamily="18" charset="0"/>
                <a:cs typeface="Times New Roman" pitchFamily="18" charset="0"/>
              </a:rPr>
              <a:t>9. Сфотографировать ребенка или подвести его к зеркалу в тот момент, когда он капризничает.</a:t>
            </a:r>
          </a:p>
          <a:p>
            <a:pPr algn="just"/>
            <a:r>
              <a:rPr lang="ru-RU" b="1" dirty="0" smtClean="0">
                <a:latin typeface="Times New Roman" pitchFamily="18" charset="0"/>
                <a:cs typeface="Times New Roman" pitchFamily="18" charset="0"/>
              </a:rPr>
              <a:t>10. Оставить в комнате одного (если это безопасно для его здоровья).</a:t>
            </a:r>
          </a:p>
          <a:p>
            <a:pPr algn="just"/>
            <a:r>
              <a:rPr lang="ru-RU" b="1" dirty="0" smtClean="0">
                <a:latin typeface="Times New Roman" pitchFamily="18" charset="0"/>
                <a:cs typeface="Times New Roman" pitchFamily="18" charset="0"/>
              </a:rPr>
              <a:t>11. Не настаивать на том, чтобы ребенок во что бы то ни стало принес извинения.</a:t>
            </a:r>
          </a:p>
          <a:p>
            <a:pPr algn="just"/>
            <a:r>
              <a:rPr lang="ru-RU" b="1" dirty="0" smtClean="0">
                <a:latin typeface="Times New Roman" pitchFamily="18" charset="0"/>
                <a:cs typeface="Times New Roman" pitchFamily="18" charset="0"/>
              </a:rPr>
              <a:t>12. Не читать нотаций (ребенок все равно их не слышит).</a:t>
            </a:r>
          </a:p>
          <a:p>
            <a:endParaRPr lang="ru-RU"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404664"/>
            <a:ext cx="8229600" cy="1512168"/>
          </a:xfrm>
          <a:solidFill>
            <a:schemeClr val="accent1">
              <a:lumMod val="20000"/>
              <a:lumOff val="80000"/>
            </a:schemeClr>
          </a:solidFill>
        </p:spPr>
        <p:txBody>
          <a:bodyPr>
            <a:normAutofit fontScale="90000"/>
          </a:bodyPr>
          <a:lstStyle/>
          <a:p>
            <a:r>
              <a:rPr lang="ru-RU" sz="3600" b="1" dirty="0" smtClean="0"/>
              <a:t>Для того, чтобы подготовиться к беседе с участниками конфликта, учителю необходимо самому сбросить напряжение и раздражение.</a:t>
            </a:r>
            <a:r>
              <a:rPr lang="ru-RU" sz="3600" dirty="0" smtClean="0"/>
              <a:t> </a:t>
            </a:r>
            <a:endParaRPr lang="ru-RU" sz="3600" b="1" dirty="0">
              <a:latin typeface="Times New Roman" pitchFamily="18" charset="0"/>
              <a:cs typeface="Times New Roman" pitchFamily="18" charset="0"/>
            </a:endParaRPr>
          </a:p>
        </p:txBody>
      </p:sp>
      <p:sp>
        <p:nvSpPr>
          <p:cNvPr id="3" name="Содержимое 2"/>
          <p:cNvSpPr>
            <a:spLocks noGrp="1"/>
          </p:cNvSpPr>
          <p:nvPr>
            <p:ph idx="1"/>
          </p:nvPr>
        </p:nvSpPr>
        <p:spPr>
          <a:xfrm>
            <a:off x="457200" y="2132856"/>
            <a:ext cx="8229600" cy="4320480"/>
          </a:xfrm>
          <a:solidFill>
            <a:schemeClr val="accent5">
              <a:lumMod val="20000"/>
              <a:lumOff val="80000"/>
            </a:schemeClr>
          </a:solidFill>
        </p:spPr>
        <p:txBody>
          <a:bodyPr>
            <a:normAutofit fontScale="92500"/>
          </a:bodyPr>
          <a:lstStyle/>
          <a:p>
            <a:pPr lvl="0" algn="just"/>
            <a:r>
              <a:rPr lang="ru-RU" b="1" dirty="0" smtClean="0">
                <a:latin typeface="Times New Roman" pitchFamily="18" charset="0"/>
                <a:cs typeface="Times New Roman" pitchFamily="18" charset="0"/>
              </a:rPr>
              <a:t>Дыхание.</a:t>
            </a:r>
            <a:r>
              <a:rPr lang="ru-RU" dirty="0" smtClean="0">
                <a:latin typeface="Times New Roman" pitchFamily="18" charset="0"/>
                <a:cs typeface="Times New Roman" pitchFamily="18" charset="0"/>
              </a:rPr>
              <a:t> Перед беседой с ребенком глубоко вдохните. При выдохе резким движением в воображении как бы «сорвите» напряженную маску со своего лица: «погасите глаза, расслабьте губы, освободите шею и грудь. Представьте, что через выдох вы снимаете с себя охватывающее ваше тело мышечные «кольца» и отбрасываете их – с глаз, губ, шеи, груди. После этого начинайте беседу.</a:t>
            </a:r>
          </a:p>
          <a:p>
            <a:endParaRPr lang="ru-RU" dirty="0">
              <a:latin typeface="Times New Roman" pitchFamily="18" charset="0"/>
              <a:cs typeface="Times New Roman" pitchFamily="18" charset="0"/>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418058"/>
          </a:xfrm>
        </p:spPr>
        <p:txBody>
          <a:bodyPr>
            <a:normAutofit fontScale="90000"/>
          </a:bodyPr>
          <a:lstStyle/>
          <a:p>
            <a:endParaRPr lang="ru-RU" dirty="0"/>
          </a:p>
        </p:txBody>
      </p:sp>
      <p:sp>
        <p:nvSpPr>
          <p:cNvPr id="3" name="Содержимое 2"/>
          <p:cNvSpPr>
            <a:spLocks noGrp="1"/>
          </p:cNvSpPr>
          <p:nvPr>
            <p:ph idx="1"/>
          </p:nvPr>
        </p:nvSpPr>
        <p:spPr>
          <a:xfrm>
            <a:off x="457200" y="908720"/>
            <a:ext cx="8229600" cy="5217443"/>
          </a:xfrm>
          <a:solidFill>
            <a:schemeClr val="tx2">
              <a:lumMod val="20000"/>
              <a:lumOff val="80000"/>
            </a:schemeClr>
          </a:solidFill>
        </p:spPr>
        <p:txBody>
          <a:bodyPr>
            <a:normAutofit/>
          </a:bodyPr>
          <a:lstStyle/>
          <a:p>
            <a:pPr lvl="0" algn="just"/>
            <a:r>
              <a:rPr lang="ru-RU" sz="3600" b="1" dirty="0" smtClean="0">
                <a:latin typeface="Times New Roman" pitchFamily="18" charset="0"/>
                <a:cs typeface="Times New Roman" pitchFamily="18" charset="0"/>
              </a:rPr>
              <a:t>Массирование.</a:t>
            </a:r>
            <a:r>
              <a:rPr lang="ru-RU" sz="3600" dirty="0" smtClean="0">
                <a:latin typeface="Times New Roman" pitchFamily="18" charset="0"/>
                <a:cs typeface="Times New Roman" pitchFamily="18" charset="0"/>
              </a:rPr>
              <a:t> Перед началом беседы с учеником дотроньтесь кончиками пальцев до своих век, проведите ладонями по лицу ото лба к подбородку, «снимая» старую маску. </a:t>
            </a:r>
            <a:endParaRPr lang="ru-RU" sz="3600" dirty="0">
              <a:latin typeface="Times New Roman" pitchFamily="18" charset="0"/>
              <a:cs typeface="Times New Roman" pitchFamily="18" charset="0"/>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922114"/>
          </a:xfrm>
          <a:solidFill>
            <a:srgbClr val="FFCC99"/>
          </a:solidFill>
        </p:spPr>
        <p:txBody>
          <a:bodyPr>
            <a:normAutofit fontScale="90000"/>
          </a:bodyPr>
          <a:lstStyle/>
          <a:p>
            <a:pPr lvl="0"/>
            <a:r>
              <a:rPr lang="ru-RU" sz="3600" b="1" dirty="0" smtClean="0">
                <a:latin typeface="Times New Roman" pitchFamily="18" charset="0"/>
                <a:cs typeface="Times New Roman" pitchFamily="18" charset="0"/>
              </a:rPr>
              <a:t>Тест на выявление </a:t>
            </a:r>
            <a:r>
              <a:rPr lang="ru-RU" sz="3600" b="1" dirty="0" err="1" smtClean="0">
                <a:latin typeface="Times New Roman" pitchFamily="18" charset="0"/>
                <a:cs typeface="Times New Roman" pitchFamily="18" charset="0"/>
              </a:rPr>
              <a:t>гипердинамического</a:t>
            </a:r>
            <a:r>
              <a:rPr lang="ru-RU" sz="3600" b="1" dirty="0" smtClean="0">
                <a:latin typeface="Times New Roman" pitchFamily="18" charset="0"/>
                <a:cs typeface="Times New Roman" pitchFamily="18" charset="0"/>
              </a:rPr>
              <a:t> синдрома у ребенка</a:t>
            </a:r>
            <a:r>
              <a:rPr lang="ru-RU" sz="3200" b="1" dirty="0" smtClean="0"/>
              <a:t>.</a:t>
            </a:r>
            <a:endParaRPr lang="ru-RU" sz="3200" dirty="0"/>
          </a:p>
        </p:txBody>
      </p:sp>
      <p:sp>
        <p:nvSpPr>
          <p:cNvPr id="3" name="Содержимое 2"/>
          <p:cNvSpPr>
            <a:spLocks noGrp="1"/>
          </p:cNvSpPr>
          <p:nvPr>
            <p:ph idx="1"/>
          </p:nvPr>
        </p:nvSpPr>
        <p:spPr>
          <a:xfrm>
            <a:off x="539552" y="1268760"/>
            <a:ext cx="8229600" cy="5256584"/>
          </a:xfrm>
          <a:solidFill>
            <a:srgbClr val="CCCCFF"/>
          </a:solidFill>
        </p:spPr>
        <p:txBody>
          <a:bodyPr>
            <a:noAutofit/>
          </a:bodyPr>
          <a:lstStyle/>
          <a:p>
            <a:pPr algn="just"/>
            <a:r>
              <a:rPr lang="ru-RU" dirty="0" smtClean="0">
                <a:latin typeface="Times New Roman" pitchFamily="18" charset="0"/>
                <a:cs typeface="Times New Roman" pitchFamily="18" charset="0"/>
              </a:rPr>
              <a:t>1. Есть неврологические диагнозы (энцефалопатия, ММД, синдром внутричерепной гипертензии).</a:t>
            </a:r>
          </a:p>
          <a:p>
            <a:pPr algn="just"/>
            <a:r>
              <a:rPr lang="ru-RU" dirty="0" smtClean="0">
                <a:latin typeface="Times New Roman" pitchFamily="18" charset="0"/>
                <a:cs typeface="Times New Roman" pitchFamily="18" charset="0"/>
              </a:rPr>
              <a:t>2. Наблюдается неконтролируемая моторная активность.</a:t>
            </a:r>
          </a:p>
          <a:p>
            <a:pPr algn="just"/>
            <a:r>
              <a:rPr lang="ru-RU" dirty="0" smtClean="0">
                <a:latin typeface="Times New Roman" pitchFamily="18" charset="0"/>
                <a:cs typeface="Times New Roman" pitchFamily="18" charset="0"/>
              </a:rPr>
              <a:t>3. Очень слабая для его возраста концентрация внимания. Ребенок бросает одно и сразу начинает </a:t>
            </a:r>
            <a:r>
              <a:rPr lang="ru-RU" dirty="0" smtClean="0">
                <a:latin typeface="Times New Roman" pitchFamily="18" charset="0"/>
                <a:cs typeface="Times New Roman" pitchFamily="18" charset="0"/>
              </a:rPr>
              <a:t>другое дело</a:t>
            </a:r>
            <a:r>
              <a:rPr lang="ru-RU" dirty="0" smtClean="0">
                <a:latin typeface="Times New Roman" pitchFamily="18" charset="0"/>
                <a:cs typeface="Times New Roman" pitchFamily="18" charset="0"/>
              </a:rPr>
              <a:t>; его очень легко отвлечь, если он чем-то занят.</a:t>
            </a:r>
          </a:p>
          <a:p>
            <a:pPr algn="just"/>
            <a:r>
              <a:rPr lang="ru-RU" dirty="0" smtClean="0">
                <a:latin typeface="Times New Roman" pitchFamily="18" charset="0"/>
                <a:cs typeface="Times New Roman" pitchFamily="18" charset="0"/>
              </a:rPr>
              <a:t>4. Есть стойкие нарушения сна.</a:t>
            </a:r>
          </a:p>
          <a:p>
            <a:pPr algn="just"/>
            <a:endParaRPr lang="ru-RU" sz="2400" dirty="0">
              <a:latin typeface="Times New Roman" pitchFamily="18" charset="0"/>
              <a:cs typeface="Times New Roman" pitchFamily="18" charset="0"/>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58018"/>
          </a:xfrm>
        </p:spPr>
        <p:txBody>
          <a:bodyPr>
            <a:normAutofit fontScale="90000"/>
          </a:bodyPr>
          <a:lstStyle/>
          <a:p>
            <a:endParaRPr lang="ru-RU" dirty="0"/>
          </a:p>
        </p:txBody>
      </p:sp>
      <p:sp>
        <p:nvSpPr>
          <p:cNvPr id="3" name="Содержимое 2"/>
          <p:cNvSpPr>
            <a:spLocks noGrp="1"/>
          </p:cNvSpPr>
          <p:nvPr>
            <p:ph idx="1"/>
          </p:nvPr>
        </p:nvSpPr>
        <p:spPr>
          <a:xfrm>
            <a:off x="457200" y="620688"/>
            <a:ext cx="8229600" cy="5505475"/>
          </a:xfrm>
          <a:solidFill>
            <a:srgbClr val="CCCCFF"/>
          </a:solidFill>
        </p:spPr>
        <p:txBody>
          <a:bodyPr>
            <a:noAutofit/>
          </a:bodyPr>
          <a:lstStyle/>
          <a:p>
            <a:pPr algn="just"/>
            <a:r>
              <a:rPr lang="ru-RU" sz="2800" dirty="0" smtClean="0">
                <a:latin typeface="Times New Roman" pitchFamily="18" charset="0"/>
                <a:cs typeface="Times New Roman" pitchFamily="18" charset="0"/>
              </a:rPr>
              <a:t>5.В </a:t>
            </a:r>
            <a:r>
              <a:rPr lang="ru-RU" sz="2800" dirty="0" smtClean="0">
                <a:latin typeface="Times New Roman" pitchFamily="18" charset="0"/>
                <a:cs typeface="Times New Roman" pitchFamily="18" charset="0"/>
                <a:hlinkClick r:id="rId2"/>
              </a:rPr>
              <a:t>истории развития ребенка есть или</a:t>
            </a:r>
            <a:r>
              <a:rPr lang="ru-RU" sz="2800" dirty="0" smtClean="0">
                <a:latin typeface="Times New Roman" pitchFamily="18" charset="0"/>
                <a:cs typeface="Times New Roman" pitchFamily="18" charset="0"/>
              </a:rPr>
              <a:t> были логопедические проблемы, задержки или общее недоразвитие речи (даже если бесследно прошли)</a:t>
            </a:r>
          </a:p>
          <a:p>
            <a:pPr algn="just"/>
            <a:r>
              <a:rPr lang="ru-RU" sz="2800" dirty="0" smtClean="0">
                <a:latin typeface="Times New Roman" pitchFamily="18" charset="0"/>
                <a:cs typeface="Times New Roman" pitchFamily="18" charset="0"/>
              </a:rPr>
              <a:t>6. Не может приспособиться к дисциплинарным требованиям детского учреждения.</a:t>
            </a:r>
          </a:p>
          <a:p>
            <a:pPr algn="just"/>
            <a:r>
              <a:rPr lang="ru-RU" sz="2800" dirty="0" smtClean="0">
                <a:latin typeface="Times New Roman" pitchFamily="18" charset="0"/>
                <a:cs typeface="Times New Roman" pitchFamily="18" charset="0"/>
              </a:rPr>
              <a:t>7. Быстрая «захлебывающаяся» речь.</a:t>
            </a:r>
          </a:p>
          <a:p>
            <a:pPr algn="just"/>
            <a:r>
              <a:rPr lang="ru-RU" sz="2800" dirty="0" smtClean="0">
                <a:latin typeface="Times New Roman" pitchFamily="18" charset="0"/>
                <a:cs typeface="Times New Roman" pitchFamily="18" charset="0"/>
              </a:rPr>
              <a:t>8. Стойкая неуспеваемость в школе, которую нельзя объяснить недостатком интеллекта (по одному или сразу по всем предметам).</a:t>
            </a:r>
          </a:p>
          <a:p>
            <a:pPr algn="just"/>
            <a:r>
              <a:rPr lang="ru-RU" sz="2800" dirty="0" smtClean="0">
                <a:latin typeface="Times New Roman" pitchFamily="18" charset="0"/>
                <a:cs typeface="Times New Roman" pitchFamily="18" charset="0"/>
              </a:rPr>
              <a:t>9. Повышенный травматизм и «</a:t>
            </a:r>
            <a:r>
              <a:rPr lang="ru-RU" sz="2800" dirty="0" err="1" smtClean="0">
                <a:latin typeface="Times New Roman" pitchFamily="18" charset="0"/>
                <a:cs typeface="Times New Roman" pitchFamily="18" charset="0"/>
              </a:rPr>
              <a:t>влипание</a:t>
            </a:r>
            <a:r>
              <a:rPr lang="ru-RU" sz="2800" dirty="0" smtClean="0">
                <a:latin typeface="Times New Roman" pitchFamily="18" charset="0"/>
                <a:cs typeface="Times New Roman" pitchFamily="18" charset="0"/>
              </a:rPr>
              <a:t>» в неприятности и истории</a:t>
            </a:r>
          </a:p>
          <a:p>
            <a:endParaRPr lang="ru-RU" sz="2800" dirty="0">
              <a:latin typeface="Times New Roman" pitchFamily="18" charset="0"/>
              <a:cs typeface="Times New Roman" pitchFamily="18" charset="0"/>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202034"/>
          </a:xfrm>
        </p:spPr>
        <p:txBody>
          <a:bodyPr>
            <a:normAutofit fontScale="90000"/>
          </a:bodyPr>
          <a:lstStyle/>
          <a:p>
            <a:endParaRPr lang="ru-RU" dirty="0"/>
          </a:p>
        </p:txBody>
      </p:sp>
      <p:sp>
        <p:nvSpPr>
          <p:cNvPr id="3" name="Содержимое 2"/>
          <p:cNvSpPr>
            <a:spLocks noGrp="1"/>
          </p:cNvSpPr>
          <p:nvPr>
            <p:ph idx="1"/>
          </p:nvPr>
        </p:nvSpPr>
        <p:spPr>
          <a:xfrm>
            <a:off x="457200" y="548680"/>
            <a:ext cx="8229600" cy="5577483"/>
          </a:xfrm>
          <a:solidFill>
            <a:srgbClr val="CCFF99"/>
          </a:solidFill>
        </p:spPr>
        <p:txBody>
          <a:bodyPr>
            <a:normAutofit fontScale="92500" lnSpcReduction="10000"/>
          </a:bodyPr>
          <a:lstStyle/>
          <a:p>
            <a:pPr algn="just"/>
            <a:r>
              <a:rPr lang="ru-RU" dirty="0" smtClean="0">
                <a:latin typeface="Times New Roman" pitchFamily="18" charset="0"/>
                <a:cs typeface="Times New Roman" pitchFamily="18" charset="0"/>
              </a:rPr>
              <a:t>10. Есть один или несколько тиков или моторных стереотипов (грызет ногти, обрывает заусенцы, подскакивает на месте, крутит головой, моргает, подкашливает, трет нос или глаза, дергает себя за волосы, крутит или мнет что-нибудь в пальцах и </a:t>
            </a:r>
            <a:r>
              <a:rPr lang="ru-RU" dirty="0" err="1" smtClean="0">
                <a:latin typeface="Times New Roman" pitchFamily="18" charset="0"/>
                <a:cs typeface="Times New Roman" pitchFamily="18" charset="0"/>
              </a:rPr>
              <a:t>т.д</a:t>
            </a:r>
            <a:r>
              <a:rPr lang="ru-RU" dirty="0" smtClean="0">
                <a:latin typeface="Times New Roman" pitchFamily="18" charset="0"/>
                <a:cs typeface="Times New Roman" pitchFamily="18" charset="0"/>
              </a:rPr>
              <a:t>)</a:t>
            </a:r>
          </a:p>
          <a:p>
            <a:pPr algn="just"/>
            <a:r>
              <a:rPr lang="ru-RU" dirty="0" smtClean="0">
                <a:latin typeface="Times New Roman" pitchFamily="18" charset="0"/>
                <a:cs typeface="Times New Roman" pitchFamily="18" charset="0"/>
              </a:rPr>
              <a:t>11. Ночной или дневной </a:t>
            </a:r>
            <a:r>
              <a:rPr lang="ru-RU" dirty="0" err="1" smtClean="0">
                <a:latin typeface="Times New Roman" pitchFamily="18" charset="0"/>
                <a:cs typeface="Times New Roman" pitchFamily="18" charset="0"/>
              </a:rPr>
              <a:t>энурез</a:t>
            </a:r>
            <a:r>
              <a:rPr lang="ru-RU" dirty="0" smtClean="0">
                <a:latin typeface="Times New Roman" pitchFamily="18" charset="0"/>
                <a:cs typeface="Times New Roman" pitchFamily="18" charset="0"/>
              </a:rPr>
              <a:t>.</a:t>
            </a:r>
          </a:p>
          <a:p>
            <a:pPr algn="just"/>
            <a:r>
              <a:rPr lang="ru-RU" dirty="0" smtClean="0">
                <a:latin typeface="Times New Roman" pitchFamily="18" charset="0"/>
                <a:cs typeface="Times New Roman" pitchFamily="18" charset="0"/>
              </a:rPr>
              <a:t>12. Поверхностная, часто избыточная общительность. Не всегда чувствует социальные грани и дистанции. Для него все вокруг – «друзья», но строить глубокие дружеские отношения не умеет.</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58018"/>
          </a:xfrm>
        </p:spPr>
        <p:txBody>
          <a:bodyPr>
            <a:normAutofit fontScale="90000"/>
          </a:bodyPr>
          <a:lstStyle/>
          <a:p>
            <a:endParaRPr lang="ru-RU" dirty="0"/>
          </a:p>
        </p:txBody>
      </p:sp>
      <p:sp>
        <p:nvSpPr>
          <p:cNvPr id="3" name="Содержимое 2"/>
          <p:cNvSpPr>
            <a:spLocks noGrp="1"/>
          </p:cNvSpPr>
          <p:nvPr>
            <p:ph idx="1"/>
          </p:nvPr>
        </p:nvSpPr>
        <p:spPr>
          <a:xfrm>
            <a:off x="457200" y="692696"/>
            <a:ext cx="8229600" cy="5433467"/>
          </a:xfrm>
          <a:solidFill>
            <a:srgbClr val="FFCC99"/>
          </a:solidFill>
        </p:spPr>
        <p:txBody>
          <a:bodyPr>
            <a:normAutofit fontScale="70000" lnSpcReduction="20000"/>
          </a:bodyPr>
          <a:lstStyle/>
          <a:p>
            <a:pPr algn="just"/>
            <a:r>
              <a:rPr lang="ru-RU" sz="4000" dirty="0" smtClean="0">
                <a:latin typeface="Times New Roman" pitchFamily="18" charset="0"/>
                <a:cs typeface="Times New Roman" pitchFamily="18" charset="0"/>
              </a:rPr>
              <a:t>13. Предпочитает младших партнеров по играм (с ними </a:t>
            </a:r>
            <a:r>
              <a:rPr lang="ru-RU" sz="4000" dirty="0" smtClean="0">
                <a:latin typeface="Times New Roman" pitchFamily="18" charset="0"/>
                <a:cs typeface="Times New Roman" pitchFamily="18" charset="0"/>
                <a:hlinkClick r:id="rId2"/>
              </a:rPr>
              <a:t>у него к взаимному удовольствию есть</a:t>
            </a:r>
            <a:r>
              <a:rPr lang="ru-RU" sz="4000" dirty="0" smtClean="0">
                <a:latin typeface="Times New Roman" pitchFamily="18" charset="0"/>
                <a:cs typeface="Times New Roman" pitchFamily="18" charset="0"/>
              </a:rPr>
              <a:t> возможность поиграть в подвижные игры, которых ему всегда так не хватает)</a:t>
            </a:r>
          </a:p>
          <a:p>
            <a:pPr algn="just"/>
            <a:r>
              <a:rPr lang="ru-RU" sz="4000" dirty="0" smtClean="0">
                <a:latin typeface="Times New Roman" pitchFamily="18" charset="0"/>
                <a:cs typeface="Times New Roman" pitchFamily="18" charset="0"/>
              </a:rPr>
              <a:t>14. Ведет себя как ребенок младшего возраста.</a:t>
            </a:r>
          </a:p>
          <a:p>
            <a:pPr algn="just"/>
            <a:r>
              <a:rPr lang="ru-RU" sz="4000" dirty="0" smtClean="0">
                <a:latin typeface="Times New Roman" pitchFamily="18" charset="0"/>
                <a:cs typeface="Times New Roman" pitchFamily="18" charset="0"/>
              </a:rPr>
              <a:t>15. </a:t>
            </a:r>
            <a:r>
              <a:rPr lang="ru-RU" sz="4000" dirty="0" err="1" smtClean="0">
                <a:latin typeface="Times New Roman" pitchFamily="18" charset="0"/>
                <a:cs typeface="Times New Roman" pitchFamily="18" charset="0"/>
              </a:rPr>
              <a:t>Метеочувствительность</a:t>
            </a:r>
            <a:r>
              <a:rPr lang="ru-RU" sz="4000" dirty="0" smtClean="0">
                <a:latin typeface="Times New Roman" pitchFamily="18" charset="0"/>
                <a:cs typeface="Times New Roman" pitchFamily="18" charset="0"/>
              </a:rPr>
              <a:t>. Состояние, настроение зависит от времени суток, года.</a:t>
            </a:r>
          </a:p>
          <a:p>
            <a:pPr algn="just"/>
            <a:r>
              <a:rPr lang="ru-RU" sz="4000" dirty="0" smtClean="0">
                <a:latin typeface="Times New Roman" pitchFamily="18" charset="0"/>
                <a:cs typeface="Times New Roman" pitchFamily="18" charset="0"/>
              </a:rPr>
              <a:t>16. Даже при небольшом стрессе или напряжении может наступить срыв.</a:t>
            </a:r>
          </a:p>
          <a:p>
            <a:pPr algn="just"/>
            <a:r>
              <a:rPr lang="ru-RU" sz="4000" dirty="0" smtClean="0">
                <a:latin typeface="Times New Roman" pitchFamily="18" charset="0"/>
                <a:cs typeface="Times New Roman" pitchFamily="18" charset="0"/>
              </a:rPr>
              <a:t>Если «да» набралось более 5 – скорее всего, </a:t>
            </a:r>
            <a:r>
              <a:rPr lang="ru-RU" sz="4000" dirty="0" err="1" smtClean="0">
                <a:latin typeface="Times New Roman" pitchFamily="18" charset="0"/>
                <a:cs typeface="Times New Roman" pitchFamily="18" charset="0"/>
              </a:rPr>
              <a:t>гипердинамический</a:t>
            </a:r>
            <a:r>
              <a:rPr lang="ru-RU" sz="4000" dirty="0" smtClean="0">
                <a:latin typeface="Times New Roman" pitchFamily="18" charset="0"/>
                <a:cs typeface="Times New Roman" pitchFamily="18" charset="0"/>
              </a:rPr>
              <a:t> синдром имеется, необходимо обратиться за консультацией к специалистам (неврологу, психологу). </a:t>
            </a:r>
          </a:p>
          <a:p>
            <a:pPr lvl="0" algn="just"/>
            <a:r>
              <a:rPr lang="ru-RU" sz="4000" b="1" dirty="0" smtClean="0">
                <a:latin typeface="Times New Roman" pitchFamily="18" charset="0"/>
                <a:cs typeface="Times New Roman" pitchFamily="18" charset="0"/>
              </a:rPr>
              <a:t> </a:t>
            </a:r>
            <a:endParaRPr lang="ru-RU" sz="4000" dirty="0" smtClean="0">
              <a:latin typeface="Times New Roman" pitchFamily="18" charset="0"/>
              <a:cs typeface="Times New Roman" pitchFamily="18" charset="0"/>
            </a:endParaRPr>
          </a:p>
          <a:p>
            <a:endParaRPr lang="ru-RU"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922114"/>
          </a:xfrm>
          <a:blipFill>
            <a:blip r:embed="rId2" cstate="print"/>
            <a:tile tx="0" ty="0" sx="100000" sy="100000" flip="none" algn="tl"/>
          </a:blipFill>
        </p:spPr>
        <p:txBody>
          <a:bodyPr>
            <a:normAutofit fontScale="90000"/>
          </a:bodyPr>
          <a:lstStyle/>
          <a:p>
            <a:pPr fontAlgn="base"/>
            <a:r>
              <a:rPr lang="ru-RU" sz="2800" b="1" dirty="0" smtClean="0">
                <a:latin typeface="Times New Roman" pitchFamily="18" charset="0"/>
                <a:cs typeface="Times New Roman" pitchFamily="18" charset="0"/>
              </a:rPr>
              <a:t>Сергей Краснянский </a:t>
            </a:r>
            <a:br>
              <a:rPr lang="ru-RU" sz="2800" b="1" dirty="0" smtClean="0">
                <a:latin typeface="Times New Roman" pitchFamily="18" charset="0"/>
                <a:cs typeface="Times New Roman" pitchFamily="18" charset="0"/>
              </a:rPr>
            </a:br>
            <a:r>
              <a:rPr lang="ru-RU" sz="2800" b="1" dirty="0" smtClean="0">
                <a:latin typeface="Times New Roman" pitchFamily="18" charset="0"/>
                <a:cs typeface="Times New Roman" pitchFamily="18" charset="0"/>
              </a:rPr>
              <a:t>         (школьный поэт) </a:t>
            </a:r>
            <a:endParaRPr lang="ru-RU" sz="2800" b="1" dirty="0">
              <a:latin typeface="Times New Roman" pitchFamily="18" charset="0"/>
              <a:cs typeface="Times New Roman" pitchFamily="18" charset="0"/>
            </a:endParaRPr>
          </a:p>
        </p:txBody>
      </p:sp>
      <p:sp>
        <p:nvSpPr>
          <p:cNvPr id="3" name="Содержимое 2"/>
          <p:cNvSpPr>
            <a:spLocks noGrp="1"/>
          </p:cNvSpPr>
          <p:nvPr>
            <p:ph idx="1"/>
          </p:nvPr>
        </p:nvSpPr>
        <p:spPr>
          <a:xfrm>
            <a:off x="457200" y="1268760"/>
            <a:ext cx="8229600" cy="5184576"/>
          </a:xfrm>
          <a:blipFill>
            <a:blip r:embed="rId3" cstate="print"/>
            <a:tile tx="0" ty="0" sx="100000" sy="100000" flip="none" algn="tl"/>
          </a:blipFill>
        </p:spPr>
        <p:txBody>
          <a:bodyPr>
            <a:normAutofit/>
          </a:bodyPr>
          <a:lstStyle/>
          <a:p>
            <a:pPr algn="just"/>
            <a:r>
              <a:rPr lang="ru-RU" sz="3600" dirty="0" smtClean="0">
                <a:latin typeface="Times New Roman" pitchFamily="18" charset="0"/>
                <a:cs typeface="Times New Roman" pitchFamily="18" charset="0"/>
              </a:rPr>
              <a:t>Ученик, как на плаху, выходит к доске. Две шпаргалки запрятаны в левом носке. Отчужденность в глазах  - глубже спрятать свечу. (Я идти не хочу, не хочу, не хочу, Ведь меня не зовут, чтоб  - любить, чтоб лечить, А зовут – уличить, уличить, уличить!) </a:t>
            </a:r>
            <a:r>
              <a:rPr lang="ru-RU" sz="3600" dirty="0" err="1" smtClean="0">
                <a:latin typeface="Times New Roman" pitchFamily="18" charset="0"/>
                <a:cs typeface="Times New Roman" pitchFamily="18" charset="0"/>
              </a:rPr>
              <a:t>Класс.Учитель.Зевота.Стоит</a:t>
            </a:r>
            <a:r>
              <a:rPr lang="ru-RU" sz="3600" dirty="0" smtClean="0">
                <a:latin typeface="Times New Roman" pitchFamily="18" charset="0"/>
                <a:cs typeface="Times New Roman" pitchFamily="18" charset="0"/>
              </a:rPr>
              <a:t> ученик… </a:t>
            </a:r>
            <a:endParaRPr lang="ru-RU" sz="3600" dirty="0">
              <a:latin typeface="Times New Roman" pitchFamily="18" charset="0"/>
              <a:cs typeface="Times New Roman" pitchFamily="18" charset="0"/>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30026"/>
          </a:xfrm>
        </p:spPr>
        <p:txBody>
          <a:bodyPr>
            <a:normAutofit fontScale="90000"/>
          </a:bodyPr>
          <a:lstStyle/>
          <a:p>
            <a:endParaRPr lang="ru-RU" dirty="0"/>
          </a:p>
        </p:txBody>
      </p:sp>
      <p:sp>
        <p:nvSpPr>
          <p:cNvPr id="3" name="Содержимое 2"/>
          <p:cNvSpPr>
            <a:spLocks noGrp="1"/>
          </p:cNvSpPr>
          <p:nvPr>
            <p:ph idx="1"/>
          </p:nvPr>
        </p:nvSpPr>
        <p:spPr>
          <a:xfrm>
            <a:off x="457200" y="620688"/>
            <a:ext cx="8229600" cy="5688632"/>
          </a:xfrm>
          <a:blipFill>
            <a:blip r:embed="rId2" cstate="print"/>
            <a:tile tx="0" ty="0" sx="100000" sy="100000" flip="none" algn="tl"/>
          </a:blipFill>
        </p:spPr>
        <p:txBody>
          <a:bodyPr>
            <a:normAutofit fontScale="92500"/>
          </a:bodyPr>
          <a:lstStyle/>
          <a:p>
            <a:pPr algn="just"/>
            <a:r>
              <a:rPr lang="ru-RU" sz="3600" dirty="0" smtClean="0">
                <a:latin typeface="Times New Roman" pitchFamily="18" charset="0"/>
                <a:cs typeface="Times New Roman" pitchFamily="18" charset="0"/>
              </a:rPr>
              <a:t>Как мне Вам объяснить, чтоб смогли Вы понять </a:t>
            </a:r>
          </a:p>
          <a:p>
            <a:pPr algn="just">
              <a:buNone/>
            </a:pPr>
            <a:r>
              <a:rPr lang="ru-RU" sz="3600" dirty="0" smtClean="0">
                <a:latin typeface="Times New Roman" pitchFamily="18" charset="0"/>
                <a:cs typeface="Times New Roman" pitchFamily="18" charset="0"/>
              </a:rPr>
              <a:t>     Что нельзя Вам ни строить его, ни ломать, Как нельзя изготовить цветка лепесток, Если в вашей руке – молоток, молоток. </a:t>
            </a:r>
          </a:p>
          <a:p>
            <a:pPr algn="just">
              <a:buNone/>
            </a:pPr>
            <a:r>
              <a:rPr lang="ru-RU" sz="3600" dirty="0" smtClean="0">
                <a:latin typeface="Times New Roman" pitchFamily="18" charset="0"/>
                <a:cs typeface="Times New Roman" pitchFamily="18" charset="0"/>
              </a:rPr>
              <a:t>   (Если б вместо него Вам бы тоже – свечу, Я на этот огонь   -  захочу, полечу!)  </a:t>
            </a:r>
          </a:p>
          <a:p>
            <a:pPr algn="just">
              <a:buNone/>
            </a:pPr>
            <a:r>
              <a:rPr lang="ru-RU" sz="3600" dirty="0" smtClean="0">
                <a:latin typeface="Times New Roman" pitchFamily="18" charset="0"/>
                <a:cs typeface="Times New Roman" pitchFamily="18" charset="0"/>
              </a:rPr>
              <a:t>  Как прекрасен итог: сколько знаний всего Вы вложили в него! А всего – ничего; </a:t>
            </a:r>
          </a:p>
          <a:p>
            <a:pPr>
              <a:buNone/>
            </a:pPr>
            <a:endParaRPr lang="ru-RU"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202034"/>
          </a:xfrm>
        </p:spPr>
        <p:txBody>
          <a:bodyPr>
            <a:normAutofit fontScale="90000"/>
          </a:bodyPr>
          <a:lstStyle/>
          <a:p>
            <a:endParaRPr lang="ru-RU" dirty="0"/>
          </a:p>
        </p:txBody>
      </p:sp>
      <p:sp>
        <p:nvSpPr>
          <p:cNvPr id="3" name="Содержимое 2"/>
          <p:cNvSpPr>
            <a:spLocks noGrp="1"/>
          </p:cNvSpPr>
          <p:nvPr>
            <p:ph idx="1"/>
          </p:nvPr>
        </p:nvSpPr>
        <p:spPr>
          <a:xfrm>
            <a:off x="457200" y="692696"/>
            <a:ext cx="8229600" cy="5433467"/>
          </a:xfrm>
          <a:blipFill>
            <a:blip r:embed="rId2" cstate="print"/>
            <a:tile tx="0" ty="0" sx="100000" sy="100000" flip="none" algn="tl"/>
          </a:blipFill>
        </p:spPr>
        <p:txBody>
          <a:bodyPr/>
          <a:lstStyle/>
          <a:p>
            <a:pPr algn="just"/>
            <a:r>
              <a:rPr lang="ru-RU" dirty="0"/>
              <a:t> </a:t>
            </a:r>
            <a:r>
              <a:rPr lang="ru-RU" dirty="0">
                <a:latin typeface="Times New Roman" pitchFamily="18" charset="0"/>
                <a:cs typeface="Times New Roman" pitchFamily="18" charset="0"/>
              </a:rPr>
              <a:t>Первые проявления </a:t>
            </a:r>
            <a:r>
              <a:rPr lang="ru-RU" dirty="0" err="1">
                <a:latin typeface="Times New Roman" pitchFamily="18" charset="0"/>
                <a:cs typeface="Times New Roman" pitchFamily="18" charset="0"/>
              </a:rPr>
              <a:t>гиперактивности</a:t>
            </a:r>
            <a:r>
              <a:rPr lang="ru-RU" dirty="0">
                <a:latin typeface="Times New Roman" pitchFamily="18" charset="0"/>
                <a:cs typeface="Times New Roman" pitchFamily="18" charset="0"/>
              </a:rPr>
              <a:t> можно наблюдать в дошкольном возрасте. Пики проявления данного синдрома совпадают с пиками </a:t>
            </a:r>
            <a:r>
              <a:rPr lang="ru-RU" dirty="0" err="1">
                <a:latin typeface="Times New Roman" pitchFamily="18" charset="0"/>
                <a:cs typeface="Times New Roman" pitchFamily="18" charset="0"/>
              </a:rPr>
              <a:t>психоречевого</a:t>
            </a:r>
            <a:r>
              <a:rPr lang="ru-RU" dirty="0">
                <a:latin typeface="Times New Roman" pitchFamily="18" charset="0"/>
                <a:cs typeface="Times New Roman" pitchFamily="18" charset="0"/>
              </a:rPr>
              <a:t> развития, с возрастными кризисами (в1-2 года,3 года и 6-7 лет). В 1-2 года закладываются навыки речи, в 3года у ребёнка резко увеличивается словарный запас, в 6-7лет формируются навыки чтения и письма.</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30026"/>
          </a:xfrm>
        </p:spPr>
        <p:txBody>
          <a:bodyPr>
            <a:normAutofit fontScale="90000"/>
          </a:bodyPr>
          <a:lstStyle/>
          <a:p>
            <a:endParaRPr lang="ru-RU" dirty="0"/>
          </a:p>
        </p:txBody>
      </p:sp>
      <p:sp>
        <p:nvSpPr>
          <p:cNvPr id="3" name="Содержимое 2"/>
          <p:cNvSpPr>
            <a:spLocks noGrp="1"/>
          </p:cNvSpPr>
          <p:nvPr>
            <p:ph idx="1"/>
          </p:nvPr>
        </p:nvSpPr>
        <p:spPr>
          <a:xfrm>
            <a:off x="457200" y="692696"/>
            <a:ext cx="8229600" cy="5433467"/>
          </a:xfrm>
          <a:blipFill>
            <a:blip r:embed="rId2" cstate="print"/>
            <a:tile tx="0" ty="0" sx="100000" sy="100000" flip="none" algn="tl"/>
          </a:blipFill>
        </p:spPr>
        <p:txBody>
          <a:bodyPr>
            <a:normAutofit/>
          </a:bodyPr>
          <a:lstStyle/>
          <a:p>
            <a:pPr algn="just" fontAlgn="base"/>
            <a:r>
              <a:rPr lang="ru-RU" sz="3600" dirty="0" smtClean="0">
                <a:latin typeface="Times New Roman" pitchFamily="18" charset="0"/>
                <a:cs typeface="Times New Roman" pitchFamily="18" charset="0"/>
              </a:rPr>
              <a:t>Чур, от сих и до сих – истин сто прописных, Нудных правил – законов пустой хоровод…</a:t>
            </a:r>
          </a:p>
          <a:p>
            <a:pPr algn="just" fontAlgn="base">
              <a:buNone/>
            </a:pPr>
            <a:r>
              <a:rPr lang="ru-RU" sz="3600" dirty="0" smtClean="0">
                <a:latin typeface="Times New Roman" pitchFamily="18" charset="0"/>
                <a:cs typeface="Times New Roman" pitchFamily="18" charset="0"/>
              </a:rPr>
              <a:t>   Из учебной программы решеток стальных отпустите его – пусть душа </a:t>
            </a:r>
            <a:r>
              <a:rPr lang="ru-RU" sz="3600" dirty="0" err="1" smtClean="0">
                <a:latin typeface="Times New Roman" pitchFamily="18" charset="0"/>
                <a:cs typeface="Times New Roman" pitchFamily="18" charset="0"/>
              </a:rPr>
              <a:t>оживеттт</a:t>
            </a:r>
            <a:r>
              <a:rPr lang="ru-RU" sz="3600" dirty="0" smtClean="0">
                <a:latin typeface="Times New Roman" pitchFamily="18" charset="0"/>
                <a:cs typeface="Times New Roman" pitchFamily="18" charset="0"/>
              </a:rPr>
              <a:t>, отпустите его – пусть душа воспарит, </a:t>
            </a:r>
          </a:p>
          <a:p>
            <a:pPr algn="just" fontAlgn="base">
              <a:buNone/>
            </a:pPr>
            <a:r>
              <a:rPr lang="ru-RU" sz="3600" dirty="0" smtClean="0">
                <a:latin typeface="Times New Roman" pitchFamily="18" charset="0"/>
                <a:cs typeface="Times New Roman" pitchFamily="18" charset="0"/>
              </a:rPr>
              <a:t>    Если в спящей душу еще что-то горит, Если Вы не успели свечу затушить.</a:t>
            </a:r>
            <a:endParaRPr lang="ru-RU" sz="3600" dirty="0">
              <a:latin typeface="Times New Roman" pitchFamily="18" charset="0"/>
              <a:cs typeface="Times New Roman" pitchFamily="18" charset="0"/>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922114"/>
          </a:xfrm>
          <a:blipFill>
            <a:blip r:embed="rId2" cstate="print"/>
            <a:tile tx="0" ty="0" sx="100000" sy="100000" flip="none" algn="tl"/>
          </a:blipFill>
        </p:spPr>
        <p:txBody>
          <a:bodyPr>
            <a:noAutofit/>
          </a:bodyPr>
          <a:lstStyle/>
          <a:p>
            <a:r>
              <a:rPr lang="ru-RU" sz="3600" dirty="0" smtClean="0">
                <a:latin typeface="Times New Roman" pitchFamily="18" charset="0"/>
                <a:cs typeface="Times New Roman" pitchFamily="18" charset="0"/>
              </a:rPr>
              <a:t> </a:t>
            </a:r>
            <a:r>
              <a:rPr lang="ru-RU" sz="3600" b="1" dirty="0" smtClean="0">
                <a:latin typeface="Times New Roman" pitchFamily="18" charset="0"/>
                <a:cs typeface="Times New Roman" pitchFamily="18" charset="0"/>
              </a:rPr>
              <a:t>Рецепт сохранения здоровья в современной школе </a:t>
            </a:r>
            <a:endParaRPr lang="ru-RU" sz="3600" dirty="0">
              <a:latin typeface="Times New Roman" pitchFamily="18" charset="0"/>
              <a:cs typeface="Times New Roman" pitchFamily="18" charset="0"/>
            </a:endParaRPr>
          </a:p>
        </p:txBody>
      </p:sp>
      <p:sp>
        <p:nvSpPr>
          <p:cNvPr id="3" name="Содержимое 2"/>
          <p:cNvSpPr>
            <a:spLocks noGrp="1"/>
          </p:cNvSpPr>
          <p:nvPr>
            <p:ph idx="1"/>
          </p:nvPr>
        </p:nvSpPr>
        <p:spPr>
          <a:xfrm>
            <a:off x="457200" y="1340768"/>
            <a:ext cx="8229600" cy="4785395"/>
          </a:xfrm>
          <a:blipFill>
            <a:blip r:embed="rId3" cstate="print"/>
            <a:tile tx="0" ty="0" sx="100000" sy="100000" flip="none" algn="tl"/>
          </a:blipFill>
        </p:spPr>
        <p:txBody>
          <a:bodyPr>
            <a:normAutofit fontScale="92500" lnSpcReduction="10000"/>
          </a:bodyPr>
          <a:lstStyle/>
          <a:p>
            <a:pPr algn="just"/>
            <a:r>
              <a:rPr lang="ru-RU" sz="3600" b="1" dirty="0" smtClean="0">
                <a:latin typeface="Times New Roman" pitchFamily="18" charset="0"/>
                <a:cs typeface="Times New Roman" pitchFamily="18" charset="0"/>
              </a:rPr>
              <a:t>А*. В**= С***, где</a:t>
            </a:r>
            <a:endParaRPr lang="ru-RU" sz="3600" dirty="0" smtClean="0">
              <a:latin typeface="Times New Roman" pitchFamily="18" charset="0"/>
              <a:cs typeface="Times New Roman" pitchFamily="18" charset="0"/>
            </a:endParaRPr>
          </a:p>
          <a:p>
            <a:pPr algn="just"/>
            <a:r>
              <a:rPr lang="ru-RU" sz="3600" b="1" dirty="0" smtClean="0">
                <a:latin typeface="Times New Roman" pitchFamily="18" charset="0"/>
                <a:cs typeface="Times New Roman" pitchFamily="18" charset="0"/>
              </a:rPr>
              <a:t>А* - </a:t>
            </a:r>
            <a:r>
              <a:rPr lang="ru-RU" sz="3600" dirty="0" smtClean="0">
                <a:latin typeface="Times New Roman" pitchFamily="18" charset="0"/>
                <a:cs typeface="Times New Roman" pitchFamily="18" charset="0"/>
              </a:rPr>
              <a:t>Здоровый учитель + любящий, грамотный, здоровый родитель (именно от взрослых зависит,  каким будет ребенок в будущем). </a:t>
            </a:r>
          </a:p>
          <a:p>
            <a:pPr algn="just"/>
            <a:r>
              <a:rPr lang="ru-RU" sz="3600" dirty="0" smtClean="0">
                <a:latin typeface="Times New Roman" pitchFamily="18" charset="0"/>
                <a:cs typeface="Times New Roman" pitchFamily="18" charset="0"/>
              </a:rPr>
              <a:t>В**- Режим дня, правильное питание, комфортная среда в школе и дома, физическая культура.</a:t>
            </a:r>
          </a:p>
          <a:p>
            <a:pPr algn="just"/>
            <a:r>
              <a:rPr lang="ru-RU" sz="3600" dirty="0" smtClean="0">
                <a:latin typeface="Times New Roman" pitchFamily="18" charset="0"/>
                <a:cs typeface="Times New Roman" pitchFamily="18" charset="0"/>
              </a:rPr>
              <a:t>С***- Здоровый ученик.</a:t>
            </a:r>
          </a:p>
          <a:p>
            <a:endParaRPr lang="ru-RU"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706090"/>
          </a:xfrm>
          <a:blipFill>
            <a:blip r:embed="rId2" cstate="print"/>
            <a:tile tx="0" ty="0" sx="100000" sy="100000" flip="none" algn="tl"/>
          </a:blipFill>
        </p:spPr>
        <p:txBody>
          <a:bodyPr>
            <a:normAutofit/>
          </a:bodyPr>
          <a:lstStyle/>
          <a:p>
            <a:r>
              <a:rPr lang="ru-RU" sz="3600" b="1" dirty="0" smtClean="0">
                <a:latin typeface="Times New Roman" pitchFamily="18" charset="0"/>
                <a:cs typeface="Times New Roman" pitchFamily="18" charset="0"/>
              </a:rPr>
              <a:t>Упражнение "Звуковая гимнастика"</a:t>
            </a:r>
            <a:endParaRPr lang="ru-RU" sz="3600" dirty="0">
              <a:latin typeface="Times New Roman" pitchFamily="18" charset="0"/>
              <a:cs typeface="Times New Roman" pitchFamily="18" charset="0"/>
            </a:endParaRPr>
          </a:p>
        </p:txBody>
      </p:sp>
      <p:sp>
        <p:nvSpPr>
          <p:cNvPr id="3" name="Содержимое 2"/>
          <p:cNvSpPr>
            <a:spLocks noGrp="1"/>
          </p:cNvSpPr>
          <p:nvPr>
            <p:ph idx="1"/>
          </p:nvPr>
        </p:nvSpPr>
        <p:spPr>
          <a:xfrm>
            <a:off x="457200" y="1124744"/>
            <a:ext cx="8229600" cy="5001419"/>
          </a:xfrm>
          <a:blipFill>
            <a:blip r:embed="rId3" cstate="print"/>
            <a:tile tx="0" ty="0" sx="100000" sy="100000" flip="none" algn="tl"/>
          </a:blipFill>
        </p:spPr>
        <p:txBody>
          <a:bodyPr>
            <a:normAutofit/>
          </a:bodyPr>
          <a:lstStyle/>
          <a:p>
            <a:pPr algn="just"/>
            <a:r>
              <a:rPr lang="ru-RU" sz="3600" dirty="0" smtClean="0">
                <a:latin typeface="Times New Roman" pitchFamily="18" charset="0"/>
                <a:cs typeface="Times New Roman" pitchFamily="18" charset="0"/>
              </a:rPr>
              <a:t>Прежде чем приступить к ее выполнению, следует придерживаться правила: спокойное , расслабленное состояние; выполняется стоя с выпрямленной спиной. Сначала делаем глубокий вдох носом, а на выдохе громко и энергично произносим звук 3 раза.</a:t>
            </a:r>
            <a:endParaRPr lang="ru-RU" sz="3600" dirty="0">
              <a:latin typeface="Times New Roman" pitchFamily="18" charset="0"/>
              <a:cs typeface="Times New Roman" pitchFamily="18" charset="0"/>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202034"/>
          </a:xfrm>
        </p:spPr>
        <p:txBody>
          <a:bodyPr>
            <a:normAutofit fontScale="90000"/>
          </a:bodyPr>
          <a:lstStyle/>
          <a:p>
            <a:endParaRPr lang="ru-RU" dirty="0"/>
          </a:p>
        </p:txBody>
      </p:sp>
      <p:sp>
        <p:nvSpPr>
          <p:cNvPr id="3" name="Содержимое 2"/>
          <p:cNvSpPr>
            <a:spLocks noGrp="1"/>
          </p:cNvSpPr>
          <p:nvPr>
            <p:ph idx="1"/>
          </p:nvPr>
        </p:nvSpPr>
        <p:spPr>
          <a:xfrm>
            <a:off x="457200" y="476672"/>
            <a:ext cx="8229600" cy="6381328"/>
          </a:xfrm>
          <a:blipFill>
            <a:blip r:embed="rId2" cstate="print"/>
            <a:tile tx="0" ty="0" sx="100000" sy="100000" flip="none" algn="tl"/>
          </a:blipFill>
        </p:spPr>
        <p:txBody>
          <a:bodyPr>
            <a:noAutofit/>
          </a:bodyPr>
          <a:lstStyle/>
          <a:p>
            <a:r>
              <a:rPr lang="ru-RU" sz="3600" b="1" dirty="0" smtClean="0">
                <a:latin typeface="Times New Roman" pitchFamily="18" charset="0"/>
                <a:cs typeface="Times New Roman" pitchFamily="18" charset="0"/>
              </a:rPr>
              <a:t>А </a:t>
            </a:r>
            <a:r>
              <a:rPr lang="ru-RU" sz="3600" dirty="0" smtClean="0">
                <a:latin typeface="Times New Roman" pitchFamily="18" charset="0"/>
                <a:cs typeface="Times New Roman" pitchFamily="18" charset="0"/>
              </a:rPr>
              <a:t>- воздействует благотворно на весь организм;</a:t>
            </a:r>
          </a:p>
          <a:p>
            <a:r>
              <a:rPr lang="ru-RU" sz="3600" b="1" dirty="0" smtClean="0">
                <a:latin typeface="Times New Roman" pitchFamily="18" charset="0"/>
                <a:cs typeface="Times New Roman" pitchFamily="18" charset="0"/>
              </a:rPr>
              <a:t>Е</a:t>
            </a:r>
            <a:r>
              <a:rPr lang="ru-RU" sz="3600" dirty="0" smtClean="0">
                <a:latin typeface="Times New Roman" pitchFamily="18" charset="0"/>
                <a:cs typeface="Times New Roman" pitchFamily="18" charset="0"/>
              </a:rPr>
              <a:t> -  -/- на щитовидную железу;</a:t>
            </a:r>
          </a:p>
          <a:p>
            <a:r>
              <a:rPr lang="ru-RU" sz="3600" b="1" dirty="0" smtClean="0">
                <a:latin typeface="Times New Roman" pitchFamily="18" charset="0"/>
                <a:cs typeface="Times New Roman" pitchFamily="18" charset="0"/>
              </a:rPr>
              <a:t>И</a:t>
            </a:r>
            <a:r>
              <a:rPr lang="ru-RU" sz="3600" dirty="0" smtClean="0">
                <a:latin typeface="Times New Roman" pitchFamily="18" charset="0"/>
                <a:cs typeface="Times New Roman" pitchFamily="18" charset="0"/>
              </a:rPr>
              <a:t> - -/- на мозг, глаза, нос и уши;</a:t>
            </a:r>
          </a:p>
          <a:p>
            <a:r>
              <a:rPr lang="ru-RU" sz="3600" b="1" dirty="0" smtClean="0">
                <a:latin typeface="Times New Roman" pitchFamily="18" charset="0"/>
                <a:cs typeface="Times New Roman" pitchFamily="18" charset="0"/>
              </a:rPr>
              <a:t>О</a:t>
            </a:r>
            <a:r>
              <a:rPr lang="ru-RU" sz="3600" dirty="0" smtClean="0">
                <a:latin typeface="Times New Roman" pitchFamily="18" charset="0"/>
                <a:cs typeface="Times New Roman" pitchFamily="18" charset="0"/>
              </a:rPr>
              <a:t> - -/- на сердце, легкие;</a:t>
            </a:r>
          </a:p>
          <a:p>
            <a:r>
              <a:rPr lang="ru-RU" sz="3600" b="1" dirty="0" smtClean="0">
                <a:latin typeface="Times New Roman" pitchFamily="18" charset="0"/>
                <a:cs typeface="Times New Roman" pitchFamily="18" charset="0"/>
              </a:rPr>
              <a:t>У </a:t>
            </a:r>
            <a:r>
              <a:rPr lang="ru-RU" sz="3600" dirty="0" smtClean="0">
                <a:latin typeface="Times New Roman" pitchFamily="18" charset="0"/>
                <a:cs typeface="Times New Roman" pitchFamily="18" charset="0"/>
              </a:rPr>
              <a:t>- -/- на органы, расположенные внизу живота;</a:t>
            </a:r>
          </a:p>
          <a:p>
            <a:r>
              <a:rPr lang="ru-RU" sz="3600" b="1" dirty="0" smtClean="0">
                <a:latin typeface="Times New Roman" pitchFamily="18" charset="0"/>
                <a:cs typeface="Times New Roman" pitchFamily="18" charset="0"/>
              </a:rPr>
              <a:t>Я</a:t>
            </a:r>
            <a:r>
              <a:rPr lang="ru-RU" sz="3600" dirty="0" smtClean="0">
                <a:latin typeface="Times New Roman" pitchFamily="18" charset="0"/>
                <a:cs typeface="Times New Roman" pitchFamily="18" charset="0"/>
              </a:rPr>
              <a:t> - -/- на работу всего организма;</a:t>
            </a:r>
          </a:p>
          <a:p>
            <a:r>
              <a:rPr lang="ru-RU" sz="3600" b="1" dirty="0" smtClean="0">
                <a:latin typeface="Times New Roman" pitchFamily="18" charset="0"/>
                <a:cs typeface="Times New Roman" pitchFamily="18" charset="0"/>
              </a:rPr>
              <a:t>М</a:t>
            </a:r>
            <a:r>
              <a:rPr lang="ru-RU" sz="3600" dirty="0" smtClean="0">
                <a:latin typeface="Times New Roman" pitchFamily="18" charset="0"/>
                <a:cs typeface="Times New Roman" pitchFamily="18" charset="0"/>
              </a:rPr>
              <a:t> - -/- на работу всего организма;</a:t>
            </a:r>
          </a:p>
          <a:p>
            <a:r>
              <a:rPr lang="ru-RU" sz="3600" b="1" dirty="0" smtClean="0">
                <a:latin typeface="Times New Roman" pitchFamily="18" charset="0"/>
                <a:cs typeface="Times New Roman" pitchFamily="18" charset="0"/>
              </a:rPr>
              <a:t>Х</a:t>
            </a:r>
            <a:r>
              <a:rPr lang="ru-RU" sz="3600" dirty="0" smtClean="0">
                <a:latin typeface="Times New Roman" pitchFamily="18" charset="0"/>
                <a:cs typeface="Times New Roman" pitchFamily="18" charset="0"/>
              </a:rPr>
              <a:t> -  -/- помогает очищению организма;</a:t>
            </a:r>
            <a:endParaRPr lang="ru-RU" sz="3600" dirty="0">
              <a:latin typeface="Times New Roman" pitchFamily="18" charset="0"/>
              <a:cs typeface="Times New Roman" pitchFamily="18" charset="0"/>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922114"/>
          </a:xfrm>
          <a:blipFill>
            <a:blip r:embed="rId2" cstate="print"/>
            <a:tile tx="0" ty="0" sx="100000" sy="100000" flip="none" algn="tl"/>
          </a:blipFill>
        </p:spPr>
        <p:txBody>
          <a:bodyPr>
            <a:noAutofit/>
          </a:bodyPr>
          <a:lstStyle/>
          <a:p>
            <a:r>
              <a:rPr lang="ru-RU" sz="3200" b="1" dirty="0" smtClean="0">
                <a:latin typeface="Times New Roman" pitchFamily="18" charset="0"/>
                <a:cs typeface="Times New Roman" pitchFamily="18" charset="0"/>
              </a:rPr>
              <a:t>Способы профилактики неблагоприятных эмоциональных состояний:</a:t>
            </a:r>
            <a:endParaRPr lang="ru-RU" sz="3200" dirty="0">
              <a:latin typeface="Times New Roman" pitchFamily="18" charset="0"/>
              <a:cs typeface="Times New Roman" pitchFamily="18" charset="0"/>
            </a:endParaRPr>
          </a:p>
        </p:txBody>
      </p:sp>
      <p:sp>
        <p:nvSpPr>
          <p:cNvPr id="3" name="Содержимое 2"/>
          <p:cNvSpPr>
            <a:spLocks noGrp="1"/>
          </p:cNvSpPr>
          <p:nvPr>
            <p:ph idx="1"/>
          </p:nvPr>
        </p:nvSpPr>
        <p:spPr>
          <a:xfrm>
            <a:off x="457200" y="1340768"/>
            <a:ext cx="8229600" cy="5184576"/>
          </a:xfrm>
          <a:blipFill>
            <a:blip r:embed="rId3" cstate="print"/>
            <a:tile tx="0" ty="0" sx="100000" sy="100000" flip="none" algn="tl"/>
          </a:blipFill>
        </p:spPr>
        <p:txBody>
          <a:bodyPr/>
          <a:lstStyle/>
          <a:p>
            <a:pPr algn="just"/>
            <a:r>
              <a:rPr lang="ru-RU" dirty="0" smtClean="0">
                <a:latin typeface="Times New Roman" pitchFamily="18" charset="0"/>
                <a:cs typeface="Times New Roman" pitchFamily="18" charset="0"/>
              </a:rPr>
              <a:t>Экономно расходовать свои эмоционально-энергетические ресурсы. Сила разума способна нейтрализовать отрицательное влияние многих </a:t>
            </a:r>
            <a:r>
              <a:rPr lang="ru-RU" dirty="0" err="1" smtClean="0">
                <a:latin typeface="Times New Roman" pitchFamily="18" charset="0"/>
                <a:cs typeface="Times New Roman" pitchFamily="18" charset="0"/>
              </a:rPr>
              <a:t>событьий</a:t>
            </a:r>
            <a:r>
              <a:rPr lang="ru-RU" dirty="0" smtClean="0">
                <a:latin typeface="Times New Roman" pitchFamily="18" charset="0"/>
                <a:cs typeface="Times New Roman" pitchFamily="18" charset="0"/>
              </a:rPr>
              <a:t> и фактов. Будьте оптимистом. Игнорируйте мрачные стороны жизни, позитивно оценивайте события и ситуации.</a:t>
            </a:r>
          </a:p>
          <a:p>
            <a:pPr algn="just"/>
            <a:r>
              <a:rPr lang="ru-RU" dirty="0" smtClean="0">
                <a:latin typeface="Times New Roman" pitchFamily="18" charset="0"/>
                <a:cs typeface="Times New Roman" pitchFamily="18" charset="0"/>
              </a:rPr>
              <a:t> Жить под девизом "В целом все хорошо, а то, что делается - </a:t>
            </a:r>
            <a:r>
              <a:rPr lang="ru-RU" dirty="0" err="1" smtClean="0">
                <a:latin typeface="Times New Roman" pitchFamily="18" charset="0"/>
                <a:cs typeface="Times New Roman" pitchFamily="18" charset="0"/>
              </a:rPr>
              <a:t>делается</a:t>
            </a:r>
            <a:r>
              <a:rPr lang="ru-RU" dirty="0" smtClean="0">
                <a:latin typeface="Times New Roman" pitchFamily="18" charset="0"/>
                <a:cs typeface="Times New Roman" pitchFamily="18" charset="0"/>
              </a:rPr>
              <a:t> к лучшему".</a:t>
            </a:r>
          </a:p>
          <a:p>
            <a:pPr algn="just"/>
            <a:endParaRPr lang="ru-RU" dirty="0">
              <a:latin typeface="Times New Roman" pitchFamily="18" charset="0"/>
              <a:cs typeface="Times New Roman" pitchFamily="18" charset="0"/>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30026"/>
          </a:xfrm>
        </p:spPr>
        <p:txBody>
          <a:bodyPr>
            <a:normAutofit fontScale="90000"/>
          </a:bodyPr>
          <a:lstStyle/>
          <a:p>
            <a:endParaRPr lang="ru-RU" dirty="0"/>
          </a:p>
        </p:txBody>
      </p:sp>
      <p:sp>
        <p:nvSpPr>
          <p:cNvPr id="3" name="Содержимое 2"/>
          <p:cNvSpPr>
            <a:spLocks noGrp="1"/>
          </p:cNvSpPr>
          <p:nvPr>
            <p:ph idx="1"/>
          </p:nvPr>
        </p:nvSpPr>
        <p:spPr>
          <a:xfrm>
            <a:off x="457200" y="620688"/>
            <a:ext cx="8229600" cy="5505475"/>
          </a:xfrm>
          <a:blipFill>
            <a:blip r:embed="rId2" cstate="print"/>
            <a:tile tx="0" ty="0" sx="100000" sy="100000" flip="none" algn="tl"/>
          </a:blipFill>
        </p:spPr>
        <p:txBody>
          <a:bodyPr>
            <a:normAutofit fontScale="92500" lnSpcReduction="10000"/>
          </a:bodyPr>
          <a:lstStyle/>
          <a:p>
            <a:pPr algn="just"/>
            <a:r>
              <a:rPr lang="ru-RU" b="1" dirty="0" smtClean="0">
                <a:latin typeface="Times New Roman" pitchFamily="18" charset="0"/>
                <a:cs typeface="Times New Roman" pitchFamily="18" charset="0"/>
              </a:rPr>
              <a:t>Воспринимать неудовлетворительные обстоятельства жизни как временные и пытаться изменить их к лучшему.</a:t>
            </a:r>
            <a:endParaRPr lang="ru-RU" dirty="0" smtClean="0">
              <a:latin typeface="Times New Roman" pitchFamily="18" charset="0"/>
              <a:cs typeface="Times New Roman" pitchFamily="18" charset="0"/>
            </a:endParaRPr>
          </a:p>
          <a:p>
            <a:pPr algn="just"/>
            <a:r>
              <a:rPr lang="ru-RU" b="1" dirty="0" smtClean="0">
                <a:latin typeface="Times New Roman" pitchFamily="18" charset="0"/>
                <a:cs typeface="Times New Roman" pitchFamily="18" charset="0"/>
              </a:rPr>
              <a:t> Подмечать свои достижения, успехи и хвалить себя за них, радоваться достигнутым целям.</a:t>
            </a:r>
            <a:endParaRPr lang="ru-RU" dirty="0" smtClean="0">
              <a:latin typeface="Times New Roman" pitchFamily="18" charset="0"/>
              <a:cs typeface="Times New Roman" pitchFamily="18" charset="0"/>
            </a:endParaRPr>
          </a:p>
          <a:p>
            <a:pPr algn="just"/>
            <a:r>
              <a:rPr lang="ru-RU" b="1" dirty="0" smtClean="0">
                <a:latin typeface="Times New Roman" pitchFamily="18" charset="0"/>
                <a:cs typeface="Times New Roman" pitchFamily="18" charset="0"/>
              </a:rPr>
              <a:t> Не "переживать" в уме случившиеся конфликты и допущенные ошибки. Осознать их причину, сделать выводы и найти выход.</a:t>
            </a:r>
            <a:endParaRPr lang="ru-RU" dirty="0" smtClean="0">
              <a:latin typeface="Times New Roman" pitchFamily="18" charset="0"/>
              <a:cs typeface="Times New Roman" pitchFamily="18" charset="0"/>
            </a:endParaRPr>
          </a:p>
          <a:p>
            <a:pPr algn="just"/>
            <a:r>
              <a:rPr lang="ru-RU" b="1" dirty="0" smtClean="0">
                <a:latin typeface="Times New Roman" pitchFamily="18" charset="0"/>
                <a:cs typeface="Times New Roman" pitchFamily="18" charset="0"/>
              </a:rPr>
              <a:t> Если возникла проблема, конфликт, решать их своевременно и обдуманно.</a:t>
            </a:r>
            <a:endParaRPr lang="ru-RU" dirty="0" smtClean="0">
              <a:latin typeface="Times New Roman" pitchFamily="18" charset="0"/>
              <a:cs typeface="Times New Roman" pitchFamily="18" charset="0"/>
            </a:endParaRPr>
          </a:p>
          <a:p>
            <a:endParaRPr lang="ru-RU"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30026"/>
          </a:xfrm>
        </p:spPr>
        <p:txBody>
          <a:bodyPr>
            <a:normAutofit fontScale="90000"/>
          </a:bodyPr>
          <a:lstStyle/>
          <a:p>
            <a:endParaRPr lang="ru-RU" dirty="0"/>
          </a:p>
        </p:txBody>
      </p:sp>
      <p:sp>
        <p:nvSpPr>
          <p:cNvPr id="3" name="Содержимое 2"/>
          <p:cNvSpPr>
            <a:spLocks noGrp="1"/>
          </p:cNvSpPr>
          <p:nvPr>
            <p:ph idx="1"/>
          </p:nvPr>
        </p:nvSpPr>
        <p:spPr>
          <a:xfrm>
            <a:off x="457200" y="548680"/>
            <a:ext cx="8229600" cy="6309320"/>
          </a:xfrm>
          <a:blipFill>
            <a:blip r:embed="rId2" cstate="print"/>
            <a:tile tx="0" ty="0" sx="100000" sy="100000" flip="none" algn="tl"/>
          </a:blipFill>
        </p:spPr>
        <p:txBody>
          <a:bodyPr>
            <a:noAutofit/>
          </a:bodyPr>
          <a:lstStyle/>
          <a:p>
            <a:pPr algn="just"/>
            <a:r>
              <a:rPr lang="ru-RU" sz="2800" dirty="0" smtClean="0">
                <a:latin typeface="Times New Roman" pitchFamily="18" charset="0"/>
                <a:cs typeface="Times New Roman" pitchFamily="18" charset="0"/>
              </a:rPr>
              <a:t> Взять за правило: дольше и чаще общаться с приятными людьми. С теми же, кто неприятен, мягко и незаметно ограничивать общение. Если взаимодействие с малоприятным человеком неизбежно, убедить себя, что происходящее не стоит того, чтобы реагировать эмоционально.</a:t>
            </a:r>
          </a:p>
          <a:p>
            <a:pPr algn="just"/>
            <a:r>
              <a:rPr lang="ru-RU" sz="2800" dirty="0" smtClean="0">
                <a:latin typeface="Times New Roman" pitchFamily="18" charset="0"/>
                <a:cs typeface="Times New Roman" pitchFamily="18" charset="0"/>
              </a:rPr>
              <a:t> Признавать за любым человеком право на свободное проявление его индивидуальности. Каждый проявляет свою индивидуальность так, как ему удобно, а не так, как это делаете вы или как бы вам хотелось. Необходимо быть гибче в оценке других людей, не стараться переделать партнера, подогнать его под себя.</a:t>
            </a:r>
          </a:p>
          <a:p>
            <a:endParaRPr lang="ru-RU" sz="2800" dirty="0">
              <a:latin typeface="Times New Roman" pitchFamily="18" charset="0"/>
              <a:cs typeface="Times New Roman" pitchFamily="18"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30026"/>
          </a:xfrm>
        </p:spPr>
        <p:txBody>
          <a:bodyPr>
            <a:normAutofit fontScale="90000"/>
          </a:bodyPr>
          <a:lstStyle/>
          <a:p>
            <a:endParaRPr lang="ru-RU" dirty="0"/>
          </a:p>
        </p:txBody>
      </p:sp>
      <p:sp>
        <p:nvSpPr>
          <p:cNvPr id="3" name="Содержимое 2"/>
          <p:cNvSpPr>
            <a:spLocks noGrp="1"/>
          </p:cNvSpPr>
          <p:nvPr>
            <p:ph idx="1"/>
          </p:nvPr>
        </p:nvSpPr>
        <p:spPr>
          <a:xfrm>
            <a:off x="457200" y="620688"/>
            <a:ext cx="8229600" cy="5505475"/>
          </a:xfrm>
          <a:blipFill>
            <a:blip r:embed="rId2" cstate="print"/>
            <a:tile tx="0" ty="0" sx="100000" sy="100000" flip="none" algn="tl"/>
          </a:blipFill>
        </p:spPr>
        <p:txBody>
          <a:bodyPr>
            <a:normAutofit lnSpcReduction="10000"/>
          </a:bodyPr>
          <a:lstStyle/>
          <a:p>
            <a:pPr algn="just"/>
            <a:r>
              <a:rPr lang="ru-RU" dirty="0">
                <a:latin typeface="Times New Roman" pitchFamily="18" charset="0"/>
                <a:cs typeface="Times New Roman" pitchFamily="18" charset="0"/>
              </a:rPr>
              <a:t> Большинство исследователей отмечают три основных блока проявления </a:t>
            </a:r>
            <a:r>
              <a:rPr lang="ru-RU" dirty="0" err="1">
                <a:latin typeface="Times New Roman" pitchFamily="18" charset="0"/>
                <a:cs typeface="Times New Roman" pitchFamily="18" charset="0"/>
              </a:rPr>
              <a:t>гиперактивности</a:t>
            </a:r>
            <a:r>
              <a:rPr lang="ru-RU" dirty="0">
                <a:latin typeface="Times New Roman" pitchFamily="18" charset="0"/>
                <a:cs typeface="Times New Roman" pitchFamily="18" charset="0"/>
              </a:rPr>
              <a:t>: дефицит внимания, импульсивность, повышенная двигательная активность. К подростковому возрасту повышенная двигательная активность, как правило, исчезает, а импульсивность и дефицит внимания остаются. Поведенческие нарушения сохраняются почти у 70% подростков и 50% взрослых, имевших в детстве диагноз синдрома </a:t>
            </a:r>
            <a:r>
              <a:rPr lang="ru-RU" dirty="0" err="1">
                <a:latin typeface="Times New Roman" pitchFamily="18" charset="0"/>
                <a:cs typeface="Times New Roman" pitchFamily="18" charset="0"/>
              </a:rPr>
              <a:t>гиперактивности</a:t>
            </a:r>
            <a:r>
              <a:rPr lang="ru-RU" dirty="0">
                <a:latin typeface="Times New Roman" pitchFamily="18" charset="0"/>
                <a:cs typeface="Times New Roman" pitchFamily="18" charset="0"/>
              </a:rPr>
              <a: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30026"/>
          </a:xfrm>
        </p:spPr>
        <p:txBody>
          <a:bodyPr>
            <a:normAutofit fontScale="90000"/>
          </a:bodyPr>
          <a:lstStyle/>
          <a:p>
            <a:endParaRPr lang="ru-RU" dirty="0"/>
          </a:p>
        </p:txBody>
      </p:sp>
      <p:sp>
        <p:nvSpPr>
          <p:cNvPr id="3" name="Содержимое 2"/>
          <p:cNvSpPr>
            <a:spLocks noGrp="1"/>
          </p:cNvSpPr>
          <p:nvPr>
            <p:ph idx="1"/>
          </p:nvPr>
        </p:nvSpPr>
        <p:spPr>
          <a:xfrm>
            <a:off x="457200" y="476672"/>
            <a:ext cx="8229600" cy="5649491"/>
          </a:xfrm>
          <a:blipFill>
            <a:blip r:embed="rId2" cstate="print"/>
            <a:tile tx="0" ty="0" sx="100000" sy="100000" flip="none" algn="tl"/>
          </a:blipFill>
        </p:spPr>
        <p:txBody>
          <a:bodyPr/>
          <a:lstStyle/>
          <a:p>
            <a:pPr algn="just"/>
            <a:r>
              <a:rPr lang="ru-RU" dirty="0">
                <a:latin typeface="Times New Roman" pitchFamily="18" charset="0"/>
                <a:cs typeface="Times New Roman" pitchFamily="18" charset="0"/>
              </a:rPr>
              <a:t>В основе </a:t>
            </a:r>
            <a:r>
              <a:rPr lang="ru-RU" dirty="0" err="1">
                <a:latin typeface="Times New Roman" pitchFamily="18" charset="0"/>
                <a:cs typeface="Times New Roman" pitchFamily="18" charset="0"/>
              </a:rPr>
              <a:t>гиперактивности</a:t>
            </a:r>
            <a:r>
              <a:rPr lang="ru-RU" dirty="0">
                <a:latin typeface="Times New Roman" pitchFamily="18" charset="0"/>
                <a:cs typeface="Times New Roman" pitchFamily="18" charset="0"/>
              </a:rPr>
              <a:t> лежит, как правило, </a:t>
            </a:r>
            <a:r>
              <a:rPr lang="ru-RU" b="1" dirty="0">
                <a:latin typeface="Times New Roman" pitchFamily="18" charset="0"/>
                <a:cs typeface="Times New Roman" pitchFamily="18" charset="0"/>
              </a:rPr>
              <a:t>малая мозговая дисфункция (ММД). </a:t>
            </a:r>
            <a:r>
              <a:rPr lang="ru-RU" dirty="0">
                <a:latin typeface="Times New Roman" pitchFamily="18" charset="0"/>
                <a:cs typeface="Times New Roman" pitchFamily="18" charset="0"/>
              </a:rPr>
              <a:t>Среди родителей и некоторых педагогов бытует мнение, что </a:t>
            </a:r>
            <a:r>
              <a:rPr lang="ru-RU" dirty="0" err="1">
                <a:latin typeface="Times New Roman" pitchFamily="18" charset="0"/>
                <a:cs typeface="Times New Roman" pitchFamily="18" charset="0"/>
              </a:rPr>
              <a:t>гиперактивность</a:t>
            </a:r>
            <a:r>
              <a:rPr lang="ru-RU" dirty="0">
                <a:latin typeface="Times New Roman" pitchFamily="18" charset="0"/>
                <a:cs typeface="Times New Roman" pitchFamily="18" charset="0"/>
              </a:rPr>
              <a:t> – это результат неправильного воспитания, «распущенность» ребёнка. На самом деле   </a:t>
            </a:r>
            <a:r>
              <a:rPr lang="ru-RU" dirty="0" err="1">
                <a:latin typeface="Times New Roman" pitchFamily="18" charset="0"/>
                <a:cs typeface="Times New Roman" pitchFamily="18" charset="0"/>
              </a:rPr>
              <a:t>гиперактивность</a:t>
            </a:r>
            <a:r>
              <a:rPr lang="ru-RU" dirty="0">
                <a:latin typeface="Times New Roman" pitchFamily="18" charset="0"/>
                <a:cs typeface="Times New Roman" pitchFamily="18" charset="0"/>
              </a:rPr>
              <a:t>- это медицинский диагноз, ставить который имеет право только врач-     невропатолог или психиатр.</a:t>
            </a:r>
          </a:p>
          <a:p>
            <a:r>
              <a:rPr lang="ru-RU" dirty="0">
                <a:latin typeface="Times New Roman" pitchFamily="18" charset="0"/>
                <a:cs typeface="Times New Roman" pitchFamily="18" charset="0"/>
              </a:rPr>
              <a:t>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38138"/>
          </a:xfr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10800000" scaled="1"/>
            <a:tileRect/>
          </a:gradFill>
        </p:spPr>
        <p:txBody>
          <a:bodyPr>
            <a:normAutofit fontScale="90000"/>
          </a:bodyPr>
          <a:lstStyle/>
          <a:p>
            <a:r>
              <a:rPr lang="ru-RU" b="1" dirty="0">
                <a:latin typeface="Times New Roman" pitchFamily="18" charset="0"/>
                <a:cs typeface="Times New Roman" pitchFamily="18" charset="0"/>
              </a:rPr>
              <a:t>«Как помочь </a:t>
            </a:r>
            <a:r>
              <a:rPr lang="ru-RU" b="1" dirty="0" err="1">
                <a:latin typeface="Times New Roman" pitchFamily="18" charset="0"/>
                <a:cs typeface="Times New Roman" pitchFamily="18" charset="0"/>
              </a:rPr>
              <a:t>гиперактивному</a:t>
            </a:r>
            <a:r>
              <a:rPr lang="ru-RU" b="1" dirty="0">
                <a:latin typeface="Times New Roman" pitchFamily="18" charset="0"/>
                <a:cs typeface="Times New Roman" pitchFamily="18" charset="0"/>
              </a:rPr>
              <a:t> ребёнку?».</a:t>
            </a:r>
            <a:endParaRPr lang="ru-RU" dirty="0">
              <a:latin typeface="Times New Roman" pitchFamily="18" charset="0"/>
              <a:cs typeface="Times New Roman" pitchFamily="18" charset="0"/>
            </a:endParaRPr>
          </a:p>
        </p:txBody>
      </p:sp>
      <p:sp>
        <p:nvSpPr>
          <p:cNvPr id="3" name="Содержимое 2"/>
          <p:cNvSpPr>
            <a:spLocks noGrp="1"/>
          </p:cNvSpPr>
          <p:nvPr>
            <p:ph idx="1"/>
          </p:nvPr>
        </p:nvSpPr>
        <p:spPr>
          <a:blipFill>
            <a:blip r:embed="rId2" cstate="print"/>
            <a:tile tx="0" ty="0" sx="100000" sy="100000" flip="none" algn="tl"/>
          </a:blipFill>
        </p:spPr>
        <p:txBody>
          <a:bodyPr>
            <a:normAutofit fontScale="92500" lnSpcReduction="10000"/>
          </a:bodyPr>
          <a:lstStyle/>
          <a:p>
            <a:pPr algn="just"/>
            <a:r>
              <a:rPr lang="ru-RU" dirty="0">
                <a:latin typeface="Times New Roman" pitchFamily="18" charset="0"/>
                <a:cs typeface="Times New Roman" pitchFamily="18" charset="0"/>
              </a:rPr>
              <a:t> Некоторые дети с СДВГ обладают достаточно высокими компенсаторными возможностями. Однако для включения компенсаторных механизмов необходимо включение определённых условий:</a:t>
            </a:r>
          </a:p>
          <a:p>
            <a:pPr algn="just"/>
            <a:r>
              <a:rPr lang="ru-RU" dirty="0">
                <a:latin typeface="Times New Roman" pitchFamily="18" charset="0"/>
                <a:cs typeface="Times New Roman" pitchFamily="18" charset="0"/>
              </a:rPr>
              <a:t>  - благоприятная обстановка;</a:t>
            </a:r>
          </a:p>
          <a:p>
            <a:pPr algn="just"/>
            <a:r>
              <a:rPr lang="ru-RU" dirty="0">
                <a:latin typeface="Times New Roman" pitchFamily="18" charset="0"/>
                <a:cs typeface="Times New Roman" pitchFamily="18" charset="0"/>
              </a:rPr>
              <a:t>  - строгое соблюдение режима дня;</a:t>
            </a:r>
          </a:p>
          <a:p>
            <a:pPr algn="just"/>
            <a:r>
              <a:rPr lang="ru-RU" dirty="0">
                <a:latin typeface="Times New Roman" pitchFamily="18" charset="0"/>
                <a:cs typeface="Times New Roman" pitchFamily="18" charset="0"/>
              </a:rPr>
              <a:t> - ровная эмоциональная атмосфера;</a:t>
            </a:r>
          </a:p>
          <a:p>
            <a:pPr algn="just"/>
            <a:r>
              <a:rPr lang="ru-RU" dirty="0">
                <a:latin typeface="Times New Roman" pitchFamily="18" charset="0"/>
                <a:cs typeface="Times New Roman" pitchFamily="18" charset="0"/>
              </a:rPr>
              <a:t> - </a:t>
            </a:r>
            <a:r>
              <a:rPr lang="ru-RU" b="1" dirty="0">
                <a:latin typeface="Times New Roman" pitchFamily="18" charset="0"/>
                <a:cs typeface="Times New Roman" pitchFamily="18" charset="0"/>
              </a:rPr>
              <a:t>медикаментозная поддержка</a:t>
            </a:r>
            <a:r>
              <a:rPr lang="ru-RU" dirty="0">
                <a:latin typeface="Times New Roman" pitchFamily="18" charset="0"/>
                <a:cs typeface="Times New Roman" pitchFamily="18" charset="0"/>
              </a:rPr>
              <a:t>;</a:t>
            </a:r>
          </a:p>
          <a:p>
            <a:endParaRPr lang="ru-RU" dirty="0">
              <a:latin typeface="Times New Roman" pitchFamily="18" charset="0"/>
              <a:cs typeface="Times New Roman" pitchFamily="18"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58018"/>
          </a:xfrm>
        </p:spPr>
        <p:txBody>
          <a:bodyPr>
            <a:normAutofit fontScale="90000"/>
          </a:bodyPr>
          <a:lstStyle/>
          <a:p>
            <a:endParaRPr lang="ru-RU" dirty="0"/>
          </a:p>
        </p:txBody>
      </p:sp>
      <p:sp>
        <p:nvSpPr>
          <p:cNvPr id="3" name="Содержимое 2"/>
          <p:cNvSpPr>
            <a:spLocks noGrp="1"/>
          </p:cNvSpPr>
          <p:nvPr>
            <p:ph idx="1"/>
          </p:nvPr>
        </p:nvSpPr>
        <p:spPr>
          <a:xfrm>
            <a:off x="457200" y="548680"/>
            <a:ext cx="8229600" cy="5577483"/>
          </a:xfrm>
          <a:blipFill>
            <a:blip r:embed="rId2" cstate="print"/>
            <a:tile tx="0" ty="0" sx="100000" sy="100000" flip="none" algn="tl"/>
          </a:blipFill>
        </p:spPr>
        <p:txBody>
          <a:bodyPr>
            <a:normAutofit lnSpcReduction="10000"/>
          </a:bodyPr>
          <a:lstStyle/>
          <a:p>
            <a:pPr algn="just"/>
            <a:r>
              <a:rPr lang="ru-RU" dirty="0" smtClean="0">
                <a:latin typeface="Times New Roman" pitchFamily="18" charset="0"/>
                <a:cs typeface="Times New Roman" pitchFamily="18" charset="0"/>
              </a:rPr>
              <a:t>- поддержка </a:t>
            </a:r>
            <a:r>
              <a:rPr lang="ru-RU" dirty="0">
                <a:latin typeface="Times New Roman" pitchFamily="18" charset="0"/>
                <a:cs typeface="Times New Roman" pitchFamily="18" charset="0"/>
              </a:rPr>
              <a:t>со стороны родителей, выполнение ими </a:t>
            </a:r>
            <a:r>
              <a:rPr lang="ru-RU" dirty="0" smtClean="0">
                <a:latin typeface="Times New Roman" pitchFamily="18" charset="0"/>
                <a:cs typeface="Times New Roman" pitchFamily="18" charset="0"/>
              </a:rPr>
              <a:t>рекомендаций  </a:t>
            </a:r>
            <a:r>
              <a:rPr lang="ru-RU" dirty="0">
                <a:latin typeface="Times New Roman" pitchFamily="18" charset="0"/>
                <a:cs typeface="Times New Roman" pitchFamily="18" charset="0"/>
              </a:rPr>
              <a:t>специалистов;</a:t>
            </a:r>
          </a:p>
          <a:p>
            <a:r>
              <a:rPr lang="ru-RU" dirty="0">
                <a:latin typeface="Times New Roman" pitchFamily="18" charset="0"/>
                <a:cs typeface="Times New Roman" pitchFamily="18" charset="0"/>
              </a:rPr>
              <a:t>  - </a:t>
            </a:r>
            <a:r>
              <a:rPr lang="ru-RU" dirty="0" smtClean="0">
                <a:latin typeface="Times New Roman" pitchFamily="18" charset="0"/>
                <a:cs typeface="Times New Roman" pitchFamily="18" charset="0"/>
              </a:rPr>
              <a:t> работа </a:t>
            </a:r>
            <a:r>
              <a:rPr lang="ru-RU" dirty="0">
                <a:latin typeface="Times New Roman" pitchFamily="18" charset="0"/>
                <a:cs typeface="Times New Roman" pitchFamily="18" charset="0"/>
              </a:rPr>
              <a:t>с детьми в начале дня;</a:t>
            </a:r>
          </a:p>
          <a:p>
            <a:pPr algn="just"/>
            <a:r>
              <a:rPr lang="ru-RU" dirty="0">
                <a:latin typeface="Times New Roman" pitchFamily="18" charset="0"/>
                <a:cs typeface="Times New Roman" pitchFamily="18" charset="0"/>
              </a:rPr>
              <a:t>  - выработка системы стимулирования ребёнка;</a:t>
            </a:r>
          </a:p>
          <a:p>
            <a:r>
              <a:rPr lang="ru-RU" dirty="0">
                <a:latin typeface="Times New Roman" pitchFamily="18" charset="0"/>
                <a:cs typeface="Times New Roman" pitchFamily="18" charset="0"/>
              </a:rPr>
              <a:t>  - чёткие и краткие инструкции (не более 8-10 слов);</a:t>
            </a:r>
          </a:p>
          <a:p>
            <a:pPr algn="just"/>
            <a:r>
              <a:rPr lang="ru-RU" dirty="0">
                <a:latin typeface="Times New Roman" pitchFamily="18" charset="0"/>
                <a:cs typeface="Times New Roman" pitchFamily="18" charset="0"/>
              </a:rPr>
              <a:t>  </a:t>
            </a:r>
            <a:r>
              <a:rPr lang="ru-RU" dirty="0" smtClean="0">
                <a:latin typeface="Times New Roman" pitchFamily="18" charset="0"/>
                <a:cs typeface="Times New Roman" pitchFamily="18" charset="0"/>
              </a:rPr>
              <a:t>- спокойствие </a:t>
            </a:r>
            <a:r>
              <a:rPr lang="ru-RU" dirty="0">
                <a:latin typeface="Times New Roman" pitchFamily="18" charset="0"/>
                <a:cs typeface="Times New Roman" pitchFamily="18" charset="0"/>
              </a:rPr>
              <a:t>взрослых во избежание манипулирования ими со стороны </a:t>
            </a:r>
            <a:r>
              <a:rPr lang="ru-RU" dirty="0" smtClean="0">
                <a:latin typeface="Times New Roman" pitchFamily="18" charset="0"/>
                <a:cs typeface="Times New Roman" pitchFamily="18" charset="0"/>
              </a:rPr>
              <a:t>   </a:t>
            </a:r>
            <a:r>
              <a:rPr lang="ru-RU" dirty="0">
                <a:latin typeface="Times New Roman" pitchFamily="18" charset="0"/>
                <a:cs typeface="Times New Roman" pitchFamily="18" charset="0"/>
              </a:rPr>
              <a:t>ребёнка.</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58018"/>
          </a:xfrm>
        </p:spPr>
        <p:txBody>
          <a:bodyPr>
            <a:normAutofit fontScale="90000"/>
          </a:bodyPr>
          <a:lstStyle/>
          <a:p>
            <a:endParaRPr lang="ru-RU" dirty="0"/>
          </a:p>
        </p:txBody>
      </p:sp>
      <p:sp>
        <p:nvSpPr>
          <p:cNvPr id="3" name="Содержимое 2"/>
          <p:cNvSpPr>
            <a:spLocks noGrp="1"/>
          </p:cNvSpPr>
          <p:nvPr>
            <p:ph idx="1"/>
          </p:nvPr>
        </p:nvSpPr>
        <p:spPr>
          <a:xfrm>
            <a:off x="457200" y="620688"/>
            <a:ext cx="8229600" cy="5505475"/>
          </a:xfrm>
          <a:blipFill>
            <a:blip r:embed="rId2" cstate="print"/>
            <a:tile tx="0" ty="0" sx="100000" sy="100000" flip="none" algn="tl"/>
          </a:blipFill>
        </p:spPr>
        <p:txBody>
          <a:bodyPr>
            <a:normAutofit lnSpcReduction="10000"/>
          </a:bodyPr>
          <a:lstStyle/>
          <a:p>
            <a:pPr algn="just"/>
            <a:r>
              <a:rPr lang="ru-RU" dirty="0">
                <a:latin typeface="Times New Roman" pitchFamily="18" charset="0"/>
                <a:cs typeface="Times New Roman" pitchFamily="18" charset="0"/>
              </a:rPr>
              <a:t>При развитии </a:t>
            </a:r>
            <a:r>
              <a:rPr lang="ru-RU" dirty="0" err="1">
                <a:latin typeface="Times New Roman" pitchFamily="18" charset="0"/>
                <a:cs typeface="Times New Roman" pitchFamily="18" charset="0"/>
              </a:rPr>
              <a:t>дефицитарных</a:t>
            </a:r>
            <a:r>
              <a:rPr lang="ru-RU" dirty="0">
                <a:latin typeface="Times New Roman" pitchFamily="18" charset="0"/>
                <a:cs typeface="Times New Roman" pitchFamily="18" charset="0"/>
              </a:rPr>
              <a:t> функций (внимания, контроля поведения, двигательного контроля) коррекционную работу следует проводить поэтапно, начиная с развития одной отдельной функции, так как </a:t>
            </a:r>
            <a:r>
              <a:rPr lang="ru-RU" dirty="0" err="1">
                <a:latin typeface="Times New Roman" pitchFamily="18" charset="0"/>
                <a:cs typeface="Times New Roman" pitchFamily="18" charset="0"/>
              </a:rPr>
              <a:t>гиперактивному</a:t>
            </a:r>
            <a:r>
              <a:rPr lang="ru-RU" dirty="0">
                <a:latin typeface="Times New Roman" pitchFamily="18" charset="0"/>
                <a:cs typeface="Times New Roman" pitchFamily="18" charset="0"/>
              </a:rPr>
              <a:t> ребёнку трудно одновременно быть внимательным, спокойным и </a:t>
            </a:r>
            <a:r>
              <a:rPr lang="ru-RU" dirty="0" err="1">
                <a:latin typeface="Times New Roman" pitchFamily="18" charset="0"/>
                <a:cs typeface="Times New Roman" pitchFamily="18" charset="0"/>
              </a:rPr>
              <a:t>непульсивным</a:t>
            </a:r>
            <a:r>
              <a:rPr lang="ru-RU" dirty="0">
                <a:latin typeface="Times New Roman" pitchFamily="18" charset="0"/>
                <a:cs typeface="Times New Roman" pitchFamily="18" charset="0"/>
              </a:rPr>
              <a:t>.</a:t>
            </a:r>
          </a:p>
          <a:p>
            <a:pPr algn="just"/>
            <a:r>
              <a:rPr lang="ru-RU" dirty="0">
                <a:latin typeface="Times New Roman" pitchFamily="18" charset="0"/>
                <a:cs typeface="Times New Roman" pitchFamily="18" charset="0"/>
              </a:rPr>
              <a:t>  Когда в ходе занятий будут достигнуты устойчивые положительные результаты, можно переходить к тренировке двух, а затем и трёх функций одновременно.</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58018"/>
          </a:xfrm>
        </p:spPr>
        <p:txBody>
          <a:bodyPr>
            <a:normAutofit fontScale="90000"/>
          </a:bodyPr>
          <a:lstStyle/>
          <a:p>
            <a:endParaRPr lang="ru-RU" dirty="0"/>
          </a:p>
        </p:txBody>
      </p:sp>
      <p:sp>
        <p:nvSpPr>
          <p:cNvPr id="3" name="Содержимое 2"/>
          <p:cNvSpPr>
            <a:spLocks noGrp="1"/>
          </p:cNvSpPr>
          <p:nvPr>
            <p:ph idx="1"/>
          </p:nvPr>
        </p:nvSpPr>
        <p:spPr>
          <a:xfrm>
            <a:off x="457200" y="620688"/>
            <a:ext cx="8229600" cy="5505475"/>
          </a:xfrm>
          <a:blipFill>
            <a:blip r:embed="rId2" cstate="print"/>
            <a:tile tx="0" ty="0" sx="100000" sy="100000" flip="none" algn="tl"/>
          </a:blipFill>
        </p:spPr>
        <p:txBody>
          <a:bodyPr/>
          <a:lstStyle/>
          <a:p>
            <a:pPr algn="just"/>
            <a:r>
              <a:rPr lang="ru-RU" b="1" dirty="0">
                <a:latin typeface="Times New Roman" pitchFamily="18" charset="0"/>
                <a:cs typeface="Times New Roman" pitchFamily="18" charset="0"/>
              </a:rPr>
              <a:t> Важно научить ребёнка не только слушать, но и слышать- </a:t>
            </a:r>
            <a:r>
              <a:rPr lang="ru-RU" dirty="0">
                <a:latin typeface="Times New Roman" pitchFamily="18" charset="0"/>
                <a:cs typeface="Times New Roman" pitchFamily="18" charset="0"/>
              </a:rPr>
              <a:t>понимать инструкции взрослого: проговорить их вслух, формулировать самому правила поведения во время занятий и правила выполнения конкретного задания. Занятия вначале проводятся индивидуально, затем в малых группах, после чего можно привлекать детей к общепринятым </a:t>
            </a:r>
            <a:r>
              <a:rPr lang="ru-RU" dirty="0" smtClean="0">
                <a:latin typeface="Times New Roman" pitchFamily="18" charset="0"/>
                <a:cs typeface="Times New Roman" pitchFamily="18" charset="0"/>
              </a:rPr>
              <a:t>занятиям.</a:t>
            </a:r>
            <a:endParaRPr lang="ru-RU" dirty="0">
              <a:latin typeface="Times New Roman" pitchFamily="18" charset="0"/>
              <a:cs typeface="Times New Roman" pitchFamily="18" charset="0"/>
            </a:endParaRPr>
          </a:p>
        </p:txBody>
      </p:sp>
    </p:spTree>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450</TotalTime>
  <Words>2023</Words>
  <Application>Microsoft Office PowerPoint</Application>
  <PresentationFormat>Экран (4:3)</PresentationFormat>
  <Paragraphs>147</Paragraphs>
  <Slides>36</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36</vt:i4>
      </vt:variant>
    </vt:vector>
  </HeadingPairs>
  <TitlesOfParts>
    <vt:vector size="37" baseType="lpstr">
      <vt:lpstr>Тема Office</vt:lpstr>
      <vt:lpstr>  «ДЕТИ  СДВГ»  (синдром дефицита внимания, гиперактивность)     </vt:lpstr>
      <vt:lpstr>«Что такое гиперактивность ?»  </vt:lpstr>
      <vt:lpstr>Слайд 3</vt:lpstr>
      <vt:lpstr>Слайд 4</vt:lpstr>
      <vt:lpstr>Слайд 5</vt:lpstr>
      <vt:lpstr>«Как помочь гиперактивному ребёнку?».</vt:lpstr>
      <vt:lpstr>Слайд 7</vt:lpstr>
      <vt:lpstr>Слайд 8</vt:lpstr>
      <vt:lpstr>Слайд 9</vt:lpstr>
      <vt:lpstr>Слайд 10</vt:lpstr>
      <vt:lpstr>Слайд 11</vt:lpstr>
      <vt:lpstr>Упражнение «Скорая помощь».</vt:lpstr>
      <vt:lpstr>Организации внимания ученика с СДВГ на уроке</vt:lpstr>
      <vt:lpstr>Поддержка в учебной работе.</vt:lpstr>
      <vt:lpstr>Слайд 15</vt:lpstr>
      <vt:lpstr>Рекомендации для родителей, направленные на улучшение социального поведения ребёнка: </vt:lpstr>
      <vt:lpstr>Профилактика переутомления:</vt:lpstr>
      <vt:lpstr>Слайд 18</vt:lpstr>
      <vt:lpstr>Выполнение домашних заданий:</vt:lpstr>
      <vt:lpstr>«Скорая помощь» при конфликте с гиперактивным ребенком </vt:lpstr>
      <vt:lpstr>Слайд 21</vt:lpstr>
      <vt:lpstr>Для того, чтобы подготовиться к беседе с участниками конфликта, учителю необходимо самому сбросить напряжение и раздражение. </vt:lpstr>
      <vt:lpstr>Слайд 23</vt:lpstr>
      <vt:lpstr>Тест на выявление гипердинамического синдрома у ребенка.</vt:lpstr>
      <vt:lpstr>Слайд 25</vt:lpstr>
      <vt:lpstr>Слайд 26</vt:lpstr>
      <vt:lpstr>Слайд 27</vt:lpstr>
      <vt:lpstr>Сергей Краснянский           (школьный поэт) </vt:lpstr>
      <vt:lpstr>Слайд 29</vt:lpstr>
      <vt:lpstr>Слайд 30</vt:lpstr>
      <vt:lpstr> Рецепт сохранения здоровья в современной школе </vt:lpstr>
      <vt:lpstr>Упражнение "Звуковая гимнастика"</vt:lpstr>
      <vt:lpstr>Слайд 33</vt:lpstr>
      <vt:lpstr>Способы профилактики неблагоприятных эмоциональных состояний:</vt:lpstr>
      <vt:lpstr>Слайд 35</vt:lpstr>
      <vt:lpstr>Слайд 36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ТРЕНИНГ «Работа с гиперактивными детьми»</dc:title>
  <dc:creator>Надежда</dc:creator>
  <cp:lastModifiedBy>Надежда</cp:lastModifiedBy>
  <cp:revision>38</cp:revision>
  <dcterms:created xsi:type="dcterms:W3CDTF">2018-10-16T13:19:19Z</dcterms:created>
  <dcterms:modified xsi:type="dcterms:W3CDTF">2018-10-31T15:42:01Z</dcterms:modified>
</cp:coreProperties>
</file>